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9" r:id="rId3"/>
    <p:sldId id="268" r:id="rId4"/>
    <p:sldId id="267" r:id="rId5"/>
    <p:sldId id="271" r:id="rId6"/>
    <p:sldId id="272" r:id="rId7"/>
    <p:sldId id="273" r:id="rId8"/>
    <p:sldId id="264" r:id="rId9"/>
    <p:sldId id="263" r:id="rId10"/>
    <p:sldId id="270" r:id="rId11"/>
    <p:sldId id="262" r:id="rId12"/>
    <p:sldId id="261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4613" autoAdjust="0"/>
  </p:normalViewPr>
  <p:slideViewPr>
    <p:cSldViewPr>
      <p:cViewPr varScale="1">
        <p:scale>
          <a:sx n="62" d="100"/>
          <a:sy n="62" d="100"/>
        </p:scale>
        <p:origin x="216" y="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157DC5-518E-8D3A-937A-E49E99804B27}"/>
              </a:ext>
            </a:extLst>
          </p:cNvPr>
          <p:cNvSpPr txBox="1">
            <a:spLocks/>
          </p:cNvSpPr>
          <p:nvPr/>
        </p:nvSpPr>
        <p:spPr>
          <a:xfrm>
            <a:off x="2590800" y="2705100"/>
            <a:ext cx="13106400" cy="3124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Diabetes-Predominant Chronic Limb-Threatening Ischaemia in Sri Lanka Compared with a UK Cohort: Demographic, Anatomical, and Outcome Differences in a Bi-National Study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E59248-8D8D-EBD9-F831-FEAAF03086A6}"/>
              </a:ext>
            </a:extLst>
          </p:cNvPr>
          <p:cNvSpPr txBox="1">
            <a:spLocks/>
          </p:cNvSpPr>
          <p:nvPr/>
        </p:nvSpPr>
        <p:spPr>
          <a:xfrm>
            <a:off x="3048000" y="6515100"/>
            <a:ext cx="11506200" cy="23332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Gowcikan</a:t>
            </a:r>
          </a:p>
          <a:p>
            <a:pPr marL="0" indent="0" algn="ctr">
              <a:buNone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Hospital Anuradhapura</a:t>
            </a:r>
          </a:p>
          <a:p>
            <a:pPr marL="0" indent="0" algn="ctr">
              <a:buNone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Sri Lankan Society for Vascular Surgery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4694D4-1406-2AD0-A268-091AB5AD3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6B1EA-6838-FD42-3ED4-4D18AE6EBC6F}"/>
              </a:ext>
            </a:extLst>
          </p:cNvPr>
          <p:cNvSpPr txBox="1">
            <a:spLocks/>
          </p:cNvSpPr>
          <p:nvPr/>
        </p:nvSpPr>
        <p:spPr>
          <a:xfrm>
            <a:off x="3962400" y="19431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DD20A-324F-E175-8DB6-735DD017581E}"/>
              </a:ext>
            </a:extLst>
          </p:cNvPr>
          <p:cNvSpPr txBox="1">
            <a:spLocks/>
          </p:cNvSpPr>
          <p:nvPr/>
        </p:nvSpPr>
        <p:spPr>
          <a:xfrm>
            <a:off x="838200" y="3314700"/>
            <a:ext cx="16916400" cy="5943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Sri Lankan CLTI presents earlier</a:t>
            </a:r>
            <a:r>
              <a:rPr lang="en-GB" dirty="0"/>
              <a:t> than the UK cohort (~10 years younger)</a:t>
            </a:r>
          </a:p>
          <a:p>
            <a:r>
              <a:rPr lang="en-GB" b="1" dirty="0"/>
              <a:t>Markedly higher diabetes burden</a:t>
            </a:r>
            <a:r>
              <a:rPr lang="en-GB" dirty="0"/>
              <a:t> suggests a distinct </a:t>
            </a:r>
            <a:r>
              <a:rPr lang="en-GB" b="1" dirty="0"/>
              <a:t>diabetes-driven disease phenotype</a:t>
            </a:r>
            <a:endParaRPr lang="en-GB" dirty="0"/>
          </a:p>
          <a:p>
            <a:r>
              <a:rPr lang="en-GB" dirty="0"/>
              <a:t>Disease demonstrates a greater </a:t>
            </a:r>
            <a:r>
              <a:rPr lang="en-GB" b="1" dirty="0" err="1"/>
              <a:t>infrapopliteal</a:t>
            </a:r>
            <a:r>
              <a:rPr lang="en-GB" b="1" dirty="0"/>
              <a:t> burden</a:t>
            </a:r>
            <a:r>
              <a:rPr lang="en-GB" dirty="0"/>
              <a:t> with </a:t>
            </a:r>
            <a:r>
              <a:rPr lang="en-GB" b="1" dirty="0"/>
              <a:t>more advanced tissue loss</a:t>
            </a:r>
            <a:r>
              <a:rPr lang="en-GB" dirty="0"/>
              <a:t> at presentation</a:t>
            </a:r>
          </a:p>
          <a:p>
            <a:r>
              <a:rPr lang="en-GB" b="1" dirty="0"/>
              <a:t>Despite comparable revascularisation</a:t>
            </a:r>
            <a:r>
              <a:rPr lang="en-GB" dirty="0"/>
              <a:t>, </a:t>
            </a:r>
            <a:r>
              <a:rPr lang="en-GB" b="1" dirty="0"/>
              <a:t>major amputation remained higher</a:t>
            </a:r>
            <a:r>
              <a:rPr lang="en-GB" dirty="0"/>
              <a:t> in Sri Lankan patients</a:t>
            </a:r>
          </a:p>
          <a:p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r>
              <a:rPr lang="en-GB" sz="3600" b="1" dirty="0"/>
              <a:t>SRI LANKAN CLTI REPRESENTS A DISTINCT VASCULAR PHENOTYPE REQUIRING CONTEXT-SPECIFIC MANAGEMENT STRATEGIES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63286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448226-0668-5E48-D5CD-F2FBEBA6F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8CE9-08BC-B738-260A-CBCC071368A0}"/>
              </a:ext>
            </a:extLst>
          </p:cNvPr>
          <p:cNvSpPr txBox="1">
            <a:spLocks/>
          </p:cNvSpPr>
          <p:nvPr/>
        </p:nvSpPr>
        <p:spPr>
          <a:xfrm>
            <a:off x="3962400" y="21717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BE5E2-8BB9-31D6-9837-9684AC213E5B}"/>
              </a:ext>
            </a:extLst>
          </p:cNvPr>
          <p:cNvSpPr txBox="1">
            <a:spLocks/>
          </p:cNvSpPr>
          <p:nvPr/>
        </p:nvSpPr>
        <p:spPr>
          <a:xfrm>
            <a:off x="1066800" y="3335867"/>
            <a:ext cx="161544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Early diabetic foot screening and surveillance</a:t>
            </a:r>
            <a:endParaRPr lang="en-GB" dirty="0"/>
          </a:p>
          <a:p>
            <a:r>
              <a:rPr lang="en-GB" b="1" dirty="0"/>
              <a:t>Aggressive risk-factor modification</a:t>
            </a:r>
            <a:r>
              <a:rPr lang="en-GB" dirty="0"/>
              <a:t> (glycaemic, lipid, smoking control)</a:t>
            </a:r>
          </a:p>
          <a:p>
            <a:r>
              <a:rPr lang="en-GB" b="1" dirty="0"/>
              <a:t>Rapid vascular referral pathways</a:t>
            </a:r>
            <a:r>
              <a:rPr lang="en-GB" dirty="0"/>
              <a:t> for limb-threatening disease</a:t>
            </a:r>
          </a:p>
          <a:p>
            <a:r>
              <a:rPr lang="en-GB" b="1" dirty="0"/>
              <a:t>Develop South Asian / Sri Lankan CLTI pathways</a:t>
            </a:r>
            <a:r>
              <a:rPr lang="en-GB" dirty="0"/>
              <a:t> based on local disease patterns</a:t>
            </a:r>
          </a:p>
          <a:p>
            <a:r>
              <a:rPr lang="en-GB" b="1" dirty="0"/>
              <a:t>Further multicentre prospective studies</a:t>
            </a:r>
            <a:r>
              <a:rPr lang="en-GB" dirty="0"/>
              <a:t> to guide evidence-based regional practice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BETTER UNDERSTANDING OF OUR DISEASE IS THE FIRST STEP TOWARD BETTER LIMB SALVAGE.</a:t>
            </a:r>
          </a:p>
          <a:p>
            <a:pPr marL="0" indent="0">
              <a:buNone/>
            </a:pPr>
            <a:br>
              <a:rPr lang="en-GB" dirty="0"/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9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1FDD17-2212-CE23-BA29-0BCB1405F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C799A-16D4-1519-80D3-E01827F43AE9}"/>
              </a:ext>
            </a:extLst>
          </p:cNvPr>
          <p:cNvSpPr txBox="1">
            <a:spLocks/>
          </p:cNvSpPr>
          <p:nvPr/>
        </p:nvSpPr>
        <p:spPr>
          <a:xfrm>
            <a:off x="4114800" y="4769005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71220-7406-0262-D482-FB63C330733A}"/>
              </a:ext>
            </a:extLst>
          </p:cNvPr>
          <p:cNvSpPr txBox="1">
            <a:spLocks/>
          </p:cNvSpPr>
          <p:nvPr/>
        </p:nvSpPr>
        <p:spPr>
          <a:xfrm>
            <a:off x="2133600" y="47625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87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9AC817-8D48-1C7B-AEA0-1566FCC71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diabetes awareness&#10;&#10;AI-generated content may be incorrect.">
            <a:extLst>
              <a:ext uri="{FF2B5EF4-FFF2-40B4-BE49-F238E27FC236}">
                <a16:creationId xmlns:a16="http://schemas.microsoft.com/office/drawing/2014/main" id="{87B19175-3B1B-BC85-22B4-4B9E0B355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89100"/>
            <a:ext cx="12725400" cy="84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1D897F-B65B-D1B3-A4D6-0B6FD5DC8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358A351-E842-1DA7-FB3C-5BD5010FE50A}"/>
              </a:ext>
            </a:extLst>
          </p:cNvPr>
          <p:cNvSpPr txBox="1">
            <a:spLocks/>
          </p:cNvSpPr>
          <p:nvPr/>
        </p:nvSpPr>
        <p:spPr>
          <a:xfrm>
            <a:off x="1066800" y="3619500"/>
            <a:ext cx="15773400" cy="5082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CLTI evidence is largely western-derived and may not fully reflect south Asian disease patterns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our local disease pattern is essential to develop context-specific treatment strategies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published study has directly compared CLTI between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Srilanka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UK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TREAT OUR PATIENT BETTER, WE MUST FIRST UNDERSTAND OUR DISEASE BETTER.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CBD7DC-3FFF-4422-2C8F-6A892F2E71D7}"/>
              </a:ext>
            </a:extLst>
          </p:cNvPr>
          <p:cNvSpPr txBox="1">
            <a:spLocks/>
          </p:cNvSpPr>
          <p:nvPr/>
        </p:nvSpPr>
        <p:spPr>
          <a:xfrm>
            <a:off x="4114800" y="21717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This Study?</a:t>
            </a:r>
          </a:p>
        </p:txBody>
      </p:sp>
    </p:spTree>
    <p:extLst>
      <p:ext uri="{BB962C8B-B14F-4D97-AF65-F5344CB8AC3E}">
        <p14:creationId xmlns:p14="http://schemas.microsoft.com/office/powerpoint/2010/main" val="221813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790124-92BA-4779-E637-C312494E8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E7EE-7543-0619-CE29-16AF5C791578}"/>
              </a:ext>
            </a:extLst>
          </p:cNvPr>
          <p:cNvSpPr txBox="1">
            <a:spLocks/>
          </p:cNvSpPr>
          <p:nvPr/>
        </p:nvSpPr>
        <p:spPr>
          <a:xfrm>
            <a:off x="3733800" y="24765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A2ABD-57A2-4EF3-C4C9-8A921EA3DD5A}"/>
              </a:ext>
            </a:extLst>
          </p:cNvPr>
          <p:cNvSpPr txBox="1">
            <a:spLocks/>
          </p:cNvSpPr>
          <p:nvPr/>
        </p:nvSpPr>
        <p:spPr>
          <a:xfrm>
            <a:off x="1676400" y="3924300"/>
            <a:ext cx="14325600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 comparative cohort Study</a:t>
            </a:r>
          </a:p>
          <a:p>
            <a:pPr lvl="1"/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Srilankan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tertiary vascular centre (NHSL Prof Unit) : n = 150</a:t>
            </a:r>
          </a:p>
          <a:p>
            <a:pPr lvl="1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Royal Free Hospital, London : n= 108</a:t>
            </a:r>
          </a:p>
          <a:p>
            <a:pPr marL="457200" lvl="1" indent="0">
              <a:buNone/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Variables: Demographic, disease severity, anatomy, intervention, and outcomes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analysis: independent t-test and Chi-square analysis</a:t>
            </a:r>
          </a:p>
        </p:txBody>
      </p:sp>
    </p:spTree>
    <p:extLst>
      <p:ext uri="{BB962C8B-B14F-4D97-AF65-F5344CB8AC3E}">
        <p14:creationId xmlns:p14="http://schemas.microsoft.com/office/powerpoint/2010/main" val="371986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7ABA83-3994-AC3C-930D-F4044795D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90E021-6D32-D928-C318-ED545AFF9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689100"/>
            <a:ext cx="13182600" cy="859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0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3BF647-C587-A988-1E40-EBDE627B5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foot with text and numbers&#10;&#10;AI-generated content may be incorrect.">
            <a:extLst>
              <a:ext uri="{FF2B5EF4-FFF2-40B4-BE49-F238E27FC236}">
                <a16:creationId xmlns:a16="http://schemas.microsoft.com/office/drawing/2014/main" id="{61428C62-5D15-B43F-5991-BD8D3ABEC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638300"/>
            <a:ext cx="16106529" cy="8648700"/>
          </a:xfrm>
          <a:prstGeom prst="rect">
            <a:avLst/>
          </a:prstGeom>
        </p:spPr>
      </p:pic>
      <p:sp>
        <p:nvSpPr>
          <p:cNvPr id="3" name="AutoShape 2" descr="Generated image: Initial tissue loss comparison: Sri Lanka vs UK">
            <a:extLst>
              <a:ext uri="{FF2B5EF4-FFF2-40B4-BE49-F238E27FC236}">
                <a16:creationId xmlns:a16="http://schemas.microsoft.com/office/drawing/2014/main" id="{D51BE23B-E95B-7DB8-A877-20429376BB59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 flipV="1">
            <a:off x="6324600" y="23241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39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62B76B-FA6E-AA52-A9A9-30A334778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red informational presentation&#10;&#10;AI-generated content may be incorrect.">
            <a:extLst>
              <a:ext uri="{FF2B5EF4-FFF2-40B4-BE49-F238E27FC236}">
                <a16:creationId xmlns:a16="http://schemas.microsoft.com/office/drawing/2014/main" id="{04AAC05B-1C82-D719-4F98-6BEBA40AD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38300"/>
            <a:ext cx="11658600" cy="87113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84102-F52F-2B10-5FC1-ED338B06C21B}"/>
              </a:ext>
            </a:extLst>
          </p:cNvPr>
          <p:cNvSpPr txBox="1">
            <a:spLocks/>
          </p:cNvSpPr>
          <p:nvPr/>
        </p:nvSpPr>
        <p:spPr>
          <a:xfrm>
            <a:off x="2133600" y="47625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4" name="Picture 3" descr="A close-up of a paper&#10;&#10;AI-generated content may be incorrect.">
            <a:extLst>
              <a:ext uri="{FF2B5EF4-FFF2-40B4-BE49-F238E27FC236}">
                <a16:creationId xmlns:a16="http://schemas.microsoft.com/office/drawing/2014/main" id="{1A7FE09E-007D-C691-502C-5DB93BA24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772" y="1903350"/>
            <a:ext cx="6031628" cy="826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1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F83D08-BC8C-6A16-713B-052AE3579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BC0BD0-F8EF-B981-E755-BAE3AE3B8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0" y="1866900"/>
            <a:ext cx="12401550" cy="826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2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E4DA10-E63F-B100-F1CE-0D1274AA4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F611F2-CE99-1E8B-619C-B0667A6D3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89100"/>
            <a:ext cx="12954000" cy="8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37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267</Words>
  <Application>Microsoft Macintosh PowerPoint</Application>
  <PresentationFormat>Custom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Brown Simple Minimalist Natural Skincare Presentation</dc:title>
  <cp:lastModifiedBy>NAVANESAN, Gowcikan (ROYAL FREE LONDON NHS FOUNDATION TRUST)</cp:lastModifiedBy>
  <cp:revision>36</cp:revision>
  <dcterms:created xsi:type="dcterms:W3CDTF">2006-08-16T00:00:00Z</dcterms:created>
  <dcterms:modified xsi:type="dcterms:W3CDTF">2026-05-14T13:52:12Z</dcterms:modified>
  <dc:identifier>DAHGDBV40MY</dc:identifier>
</cp:coreProperties>
</file>