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23"/>
    <p:restoredTop sz="94628"/>
  </p:normalViewPr>
  <p:slideViewPr>
    <p:cSldViewPr snapToGrid="0">
      <p:cViewPr varScale="1">
        <p:scale>
          <a:sx n="159" d="100"/>
          <a:sy n="159" d="100"/>
        </p:scale>
        <p:origin x="472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7324e01e48567d63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7324e01e48567d63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7324e01e48567d63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7324e01e48567d63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7324e01e48567d63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7324e01e48567d63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7324e01e48567d63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7324e01e48567d63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7324e01e48567d63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7324e01e48567d63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324e01e48567d63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7324e01e48567d63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7324e01e48567d63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7324e01e48567d63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324e01e48567d63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7324e01e48567d63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7324e01e48567d63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7324e01e48567d63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" y="-4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>
            <a:spLocks noGrp="1"/>
          </p:cNvSpPr>
          <p:nvPr>
            <p:ph type="title" idx="4294967295"/>
          </p:nvPr>
        </p:nvSpPr>
        <p:spPr>
          <a:xfrm>
            <a:off x="311700" y="83127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050" b="1" u="sng"/>
              <a:t>Impact of Presentation Delay on Outcomes in Acute Limb Ischemia</a:t>
            </a:r>
            <a:br>
              <a:rPr lang="en" sz="3050" b="1" u="sng"/>
            </a:br>
            <a:r>
              <a:rPr lang="en" sz="3050" b="1" u="sng"/>
              <a:t> </a:t>
            </a:r>
            <a:r>
              <a:rPr lang="en" sz="3050" b="1" i="1" u="sng"/>
              <a:t>Time Is Limb</a:t>
            </a:r>
            <a:endParaRPr sz="3050" b="1" i="1" u="sng"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4294967295"/>
          </p:nvPr>
        </p:nvSpPr>
        <p:spPr>
          <a:xfrm>
            <a:off x="311700" y="3008386"/>
            <a:ext cx="8520600" cy="19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Prasanga RPS¹, Vishwajith RMP¹, </a:t>
            </a:r>
            <a:r>
              <a:rPr lang="en" sz="2400" u="sng">
                <a:solidFill>
                  <a:schemeClr val="dk1"/>
                </a:solidFill>
              </a:rPr>
              <a:t>Fonseka HFDGD¹</a:t>
            </a:r>
            <a:r>
              <a:rPr lang="en" sz="2400">
                <a:solidFill>
                  <a:schemeClr val="dk1"/>
                </a:solidFill>
              </a:rPr>
              <a:t>, Sancheevan S¹, Gunawansa N²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National Hospital of Sri Lanka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8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2"/>
          <p:cNvSpPr txBox="1">
            <a:spLocks noGrp="1"/>
          </p:cNvSpPr>
          <p:nvPr>
            <p:ph type="title"/>
          </p:nvPr>
        </p:nvSpPr>
        <p:spPr>
          <a:xfrm flipH="1">
            <a:off x="1452600" y="911968"/>
            <a:ext cx="6238800" cy="392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i="1" u="sng"/>
              <a:t>Thank you!</a:t>
            </a:r>
            <a:endParaRPr sz="4000" b="1" i="1" u="sng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5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948827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en" sz="3000" b="1"/>
              <a:t>Introduction</a:t>
            </a:r>
            <a:endParaRPr sz="3000"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4294967295"/>
          </p:nvPr>
        </p:nvSpPr>
        <p:spPr>
          <a:xfrm>
            <a:off x="311700" y="2006800"/>
            <a:ext cx="8520600" cy="25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Acute Limb Ischemia (ALI) → </a:t>
            </a:r>
            <a:r>
              <a:rPr lang="en" sz="2400" b="1">
                <a:solidFill>
                  <a:schemeClr val="dk1"/>
                </a:solidFill>
              </a:rPr>
              <a:t>vascular emergency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Delays → </a:t>
            </a:r>
            <a:r>
              <a:rPr lang="en" sz="2400" b="1">
                <a:solidFill>
                  <a:schemeClr val="dk1"/>
                </a:solidFill>
              </a:rPr>
              <a:t>irreversible ischemic damage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“Time is limb” principle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Limited local data on impact of delay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311700" y="106638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en" sz="3000" b="1"/>
              <a:t>Aim</a:t>
            </a:r>
            <a:endParaRPr sz="3000"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4294967295"/>
          </p:nvPr>
        </p:nvSpPr>
        <p:spPr>
          <a:xfrm>
            <a:off x="311700" y="1880850"/>
            <a:ext cx="8520600" cy="32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</a:rPr>
              <a:t>To assess the relationship between presentation delay and clinical outcomes in ALI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Limb salvage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Amputation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Survival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7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999207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en" sz="3000" b="1"/>
              <a:t>Methods</a:t>
            </a:r>
            <a:endParaRPr sz="3000"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4294967295"/>
          </p:nvPr>
        </p:nvSpPr>
        <p:spPr>
          <a:xfrm>
            <a:off x="-4" y="15719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 b="1">
                <a:solidFill>
                  <a:schemeClr val="dk1"/>
                </a:solidFill>
              </a:rPr>
              <a:t>147 ALI patients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Stratified by time to presentation:</a:t>
            </a:r>
            <a:endParaRPr sz="240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 b="1">
                <a:solidFill>
                  <a:schemeClr val="dk1"/>
                </a:solidFill>
              </a:rPr>
              <a:t>Group A:</a:t>
            </a:r>
            <a:r>
              <a:rPr lang="en" sz="2400">
                <a:solidFill>
                  <a:schemeClr val="dk1"/>
                </a:solidFill>
              </a:rPr>
              <a:t> &lt;12 hours</a:t>
            </a:r>
            <a:endParaRPr sz="240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 b="1">
                <a:solidFill>
                  <a:schemeClr val="dk1"/>
                </a:solidFill>
              </a:rPr>
              <a:t>Group B:</a:t>
            </a:r>
            <a:r>
              <a:rPr lang="en" sz="2400">
                <a:solidFill>
                  <a:schemeClr val="dk1"/>
                </a:solidFill>
              </a:rPr>
              <a:t> 12–24 hours</a:t>
            </a:r>
            <a:endParaRPr sz="240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 b="1">
                <a:solidFill>
                  <a:schemeClr val="dk1"/>
                </a:solidFill>
              </a:rPr>
              <a:t>Group C:</a:t>
            </a:r>
            <a:r>
              <a:rPr lang="en" sz="2400">
                <a:solidFill>
                  <a:schemeClr val="dk1"/>
                </a:solidFill>
              </a:rPr>
              <a:t> 1–7 days</a:t>
            </a:r>
            <a:endParaRPr sz="240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 b="1">
                <a:solidFill>
                  <a:schemeClr val="dk1"/>
                </a:solidFill>
              </a:rPr>
              <a:t>Group D:</a:t>
            </a:r>
            <a:r>
              <a:rPr lang="en" sz="2400">
                <a:solidFill>
                  <a:schemeClr val="dk1"/>
                </a:solidFill>
              </a:rPr>
              <a:t> &gt;7 days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5512423" y="1571897"/>
            <a:ext cx="5481900" cy="28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" sz="2400" b="1"/>
              <a:t>Outcomes </a:t>
            </a:r>
            <a:endParaRPr sz="2400"/>
          </a:p>
          <a:p>
            <a:pPr marL="914400" lvl="1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/>
              <a:t>Limb salvage</a:t>
            </a:r>
            <a:endParaRPr sz="2400"/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/>
              <a:t>Amputation</a:t>
            </a:r>
            <a:endParaRPr sz="2400"/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/>
              <a:t>Survival</a:t>
            </a:r>
            <a:endParaRPr sz="24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72463" y="848048"/>
            <a:ext cx="5399074" cy="4110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6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8"/>
          <p:cNvSpPr txBox="1">
            <a:spLocks noGrp="1"/>
          </p:cNvSpPr>
          <p:nvPr>
            <p:ph type="title"/>
          </p:nvPr>
        </p:nvSpPr>
        <p:spPr>
          <a:xfrm>
            <a:off x="311700" y="94043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en" sz="3000" b="1"/>
              <a:t>Limb Salvage</a:t>
            </a:r>
            <a:endParaRPr sz="3000" b="1"/>
          </a:p>
        </p:txBody>
      </p:sp>
      <p:sp>
        <p:nvSpPr>
          <p:cNvPr id="91" name="Google Shape;91;p18"/>
          <p:cNvSpPr txBox="1">
            <a:spLocks noGrp="1"/>
          </p:cNvSpPr>
          <p:nvPr>
            <p:ph type="body" idx="4294967295"/>
          </p:nvPr>
        </p:nvSpPr>
        <p:spPr>
          <a:xfrm>
            <a:off x="311700" y="17271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</a:rPr>
              <a:t>)</a:t>
            </a:r>
            <a:endParaRPr sz="11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A: </a:t>
            </a:r>
            <a:r>
              <a:rPr lang="en" sz="2400" b="1">
                <a:solidFill>
                  <a:schemeClr val="dk1"/>
                </a:solidFill>
              </a:rPr>
              <a:t>95.2%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B: </a:t>
            </a:r>
            <a:r>
              <a:rPr lang="en" sz="2400" b="1">
                <a:solidFill>
                  <a:schemeClr val="dk1"/>
                </a:solidFill>
              </a:rPr>
              <a:t>89.5%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C: </a:t>
            </a:r>
            <a:r>
              <a:rPr lang="en" sz="2400" b="1">
                <a:solidFill>
                  <a:schemeClr val="dk1"/>
                </a:solidFill>
              </a:rPr>
              <a:t>76.5%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D: </a:t>
            </a:r>
            <a:r>
              <a:rPr lang="en" sz="2400" b="1">
                <a:solidFill>
                  <a:schemeClr val="dk1"/>
                </a:solidFill>
              </a:rPr>
              <a:t>43.8%</a:t>
            </a:r>
            <a:endParaRPr sz="24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pic>
        <p:nvPicPr>
          <p:cNvPr id="92" name="Google Shape;92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82350" y="1177257"/>
            <a:ext cx="5649951" cy="3782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43730" y="1378775"/>
            <a:ext cx="6094649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" y="1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311700" y="671729"/>
            <a:ext cx="8520600" cy="87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en" sz="3000" b="1"/>
              <a:t>Severity &amp; Mortality</a:t>
            </a:r>
            <a:endParaRPr sz="3000" b="1"/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4294967295"/>
          </p:nvPr>
        </p:nvSpPr>
        <p:spPr>
          <a:xfrm>
            <a:off x="311700" y="1422304"/>
            <a:ext cx="8520600" cy="37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Rutherford grade 3:</a:t>
            </a:r>
            <a:endParaRPr sz="240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>
                <a:solidFill>
                  <a:schemeClr val="dk1"/>
                </a:solidFill>
              </a:rPr>
              <a:t>A: </a:t>
            </a:r>
            <a:r>
              <a:rPr lang="en" sz="2400" b="1">
                <a:solidFill>
                  <a:schemeClr val="dk1"/>
                </a:solidFill>
              </a:rPr>
              <a:t>4.8%</a:t>
            </a:r>
            <a:endParaRPr sz="2400" b="1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>
                <a:solidFill>
                  <a:schemeClr val="dk1"/>
                </a:solidFill>
              </a:rPr>
              <a:t>D: </a:t>
            </a:r>
            <a:r>
              <a:rPr lang="en" sz="2400" b="1">
                <a:solidFill>
                  <a:schemeClr val="dk1"/>
                </a:solidFill>
              </a:rPr>
              <a:t>43.8%</a:t>
            </a:r>
            <a:endParaRPr sz="24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📈 Severity increases with delay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Mortality:</a:t>
            </a:r>
            <a:endParaRPr sz="240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>
                <a:solidFill>
                  <a:schemeClr val="dk1"/>
                </a:solidFill>
              </a:rPr>
              <a:t>Higher in delayed groups</a:t>
            </a:r>
            <a:endParaRPr sz="240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>
                <a:solidFill>
                  <a:schemeClr val="dk1"/>
                </a:solidFill>
              </a:rPr>
              <a:t>Better survival with early presentation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1"/>
          <p:cNvSpPr txBox="1">
            <a:spLocks noGrp="1"/>
          </p:cNvSpPr>
          <p:nvPr>
            <p:ph type="title"/>
          </p:nvPr>
        </p:nvSpPr>
        <p:spPr>
          <a:xfrm>
            <a:off x="311700" y="83127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en" sz="3000" b="1"/>
              <a:t>Conclusion</a:t>
            </a:r>
            <a:endParaRPr sz="3000"/>
          </a:p>
        </p:txBody>
      </p:sp>
      <p:sp>
        <p:nvSpPr>
          <p:cNvPr id="112" name="Google Shape;112;p21"/>
          <p:cNvSpPr txBox="1">
            <a:spLocks noGrp="1"/>
          </p:cNvSpPr>
          <p:nvPr>
            <p:ph type="body" idx="4294967295"/>
          </p:nvPr>
        </p:nvSpPr>
        <p:spPr>
          <a:xfrm>
            <a:off x="311700" y="17271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Delay → </a:t>
            </a:r>
            <a:r>
              <a:rPr lang="en" sz="2400" b="1">
                <a:solidFill>
                  <a:schemeClr val="dk1"/>
                </a:solidFill>
              </a:rPr>
              <a:t>↓ limb salvage, ↑ amputation, ↑ mortality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Strong time-outcome relationship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Early presentation is critical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🔑 </a:t>
            </a:r>
            <a:r>
              <a:rPr lang="en" sz="2400" b="1">
                <a:solidFill>
                  <a:schemeClr val="dk1"/>
                </a:solidFill>
              </a:rPr>
              <a:t>Take-home:</a:t>
            </a:r>
            <a:br>
              <a:rPr lang="en" sz="2400" b="1">
                <a:solidFill>
                  <a:schemeClr val="dk1"/>
                </a:solidFill>
              </a:rPr>
            </a:br>
            <a:r>
              <a:rPr lang="en" sz="2400">
                <a:solidFill>
                  <a:schemeClr val="dk1"/>
                </a:solidFill>
              </a:rPr>
              <a:t> “Time is limb — early recognition and urgent revascularization save both limb and life.”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209</Words>
  <Application>Microsoft Macintosh PowerPoint</Application>
  <PresentationFormat>On-screen Show (16:9)</PresentationFormat>
  <Paragraphs>44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Simple Light</vt:lpstr>
      <vt:lpstr>Impact of Presentation Delay on Outcomes in Acute Limb Ischemia  Time Is Limb</vt:lpstr>
      <vt:lpstr>Introduction</vt:lpstr>
      <vt:lpstr>Aim</vt:lpstr>
      <vt:lpstr>Methods</vt:lpstr>
      <vt:lpstr>PowerPoint Presentation</vt:lpstr>
      <vt:lpstr>Limb Salvage</vt:lpstr>
      <vt:lpstr>PowerPoint Presentation</vt:lpstr>
      <vt:lpstr>Severity &amp; Mortality</vt:lpstr>
      <vt:lpstr>Conclusion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damitha fonseka</cp:lastModifiedBy>
  <cp:revision>1</cp:revision>
  <dcterms:modified xsi:type="dcterms:W3CDTF">2026-04-29T03:12:29Z</dcterms:modified>
</cp:coreProperties>
</file>