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7" r:id="rId2"/>
    <p:sldId id="257" r:id="rId3"/>
    <p:sldId id="258" r:id="rId4"/>
    <p:sldId id="259" r:id="rId5"/>
    <p:sldId id="260" r:id="rId6"/>
    <p:sldId id="272" r:id="rId7"/>
    <p:sldId id="279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61" r:id="rId18"/>
  </p:sldIdLst>
  <p:sldSz cx="18288000" cy="10287000"/>
  <p:notesSz cx="6858000" cy="9144000"/>
  <p:embeddedFontLst>
    <p:embeddedFont>
      <p:font typeface="ACADEMY ENGRAVED LET PLAIN:1.0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0" autoAdjust="0"/>
    <p:restoredTop sz="94621" autoAdjust="0"/>
  </p:normalViewPr>
  <p:slideViewPr>
    <p:cSldViewPr>
      <p:cViewPr varScale="1">
        <p:scale>
          <a:sx n="75" d="100"/>
          <a:sy n="75" d="100"/>
        </p:scale>
        <p:origin x="17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Age (years)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invertIfNegative val="1"/>
          <c:cat>
            <c:strRef>
              <c:f>Sheet1!$A$2:$A$8</c:f>
              <c:strCache>
                <c:ptCount val="7"/>
                <c:pt idx="0">
                  <c:v>30-39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80-89</c:v>
                </c:pt>
                <c:pt idx="6">
                  <c:v>90-99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16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B-4440-BBA7-959C41C2F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LK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LK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L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invertIfNegative val="1"/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E-6041-944C-069107473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L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Smoking status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invertIfNegative val="1"/>
          <c:cat>
            <c:strRef>
              <c:f>Sheet1!$A$2:$A$4</c:f>
              <c:strCache>
                <c:ptCount val="3"/>
                <c:pt idx="0">
                  <c:v>Current</c:v>
                </c:pt>
                <c:pt idx="1">
                  <c:v>Ex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A-4947-80D3-5A0BC6E5B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L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Comorbidity prevalence (n=43)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invertIfNegative val="1"/>
          <c:cat>
            <c:strRef>
              <c:f>Sheet1!$A$2:$A$10</c:f>
              <c:strCache>
                <c:ptCount val="9"/>
                <c:pt idx="0">
                  <c:v>CKD</c:v>
                </c:pt>
                <c:pt idx="1">
                  <c:v>Stroke/TIA</c:v>
                </c:pt>
                <c:pt idx="2">
                  <c:v>Thrombophilia</c:v>
                </c:pt>
                <c:pt idx="3">
                  <c:v>Malignancy</c:v>
                </c:pt>
                <c:pt idx="4">
                  <c:v>Arrhythmia</c:v>
                </c:pt>
                <c:pt idx="5">
                  <c:v>Diabetes</c:v>
                </c:pt>
                <c:pt idx="6">
                  <c:v>IHD</c:v>
                </c:pt>
                <c:pt idx="7">
                  <c:v>PAD</c:v>
                </c:pt>
                <c:pt idx="8">
                  <c:v>Hypertension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0-A143-B312-BF90E9C66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LK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LK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L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BA99-A706-B44B-A165-72A0AEC6CCEA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106-5776-D049-A2C5-7D31B059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9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BFD77-1AE6-E54D-722F-B10239FA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0F1679F-BDC9-15E2-A683-D29E1E82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842293"/>
            <a:ext cx="16535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Outcomes in Mesenteric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Five-Year Tertiary Centre Experience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49EE9CD-FE3C-8C59-6C73-CB58DF437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269" y="3207306"/>
            <a:ext cx="165354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pple Chancery" panose="03020702040506060504" pitchFamily="66" charset="-79"/>
                <a:ea typeface="Aptos Display" pitchFamily="34" charset="-122"/>
                <a:cs typeface="Apple Chancery" panose="03020702040506060504" pitchFamily="66" charset="-79"/>
              </a:rPr>
              <a:t>Five-year single-</a:t>
            </a:r>
            <a:r>
              <a:rPr lang="en-US" sz="4400" dirty="0" err="1">
                <a:solidFill>
                  <a:schemeClr val="tx1"/>
                </a:solidFill>
                <a:latin typeface="Apple Chancery" panose="03020702040506060504" pitchFamily="66" charset="-79"/>
                <a:ea typeface="Aptos Display" pitchFamily="34" charset="-122"/>
                <a:cs typeface="Apple Chancery" panose="03020702040506060504" pitchFamily="66" charset="-79"/>
              </a:rPr>
              <a:t>centre</a:t>
            </a:r>
            <a:r>
              <a:rPr lang="en-US" sz="4400" dirty="0">
                <a:solidFill>
                  <a:schemeClr val="tx1"/>
                </a:solidFill>
                <a:latin typeface="Apple Chancery" panose="03020702040506060504" pitchFamily="66" charset="-79"/>
                <a:ea typeface="Aptos Display" pitchFamily="34" charset="-122"/>
                <a:cs typeface="Apple Chancery" panose="03020702040506060504" pitchFamily="66" charset="-79"/>
              </a:rPr>
              <a:t> retrospective descriptive study</a:t>
            </a:r>
          </a:p>
          <a:p>
            <a:endParaRPr lang="en-US" sz="2600" dirty="0">
              <a:solidFill>
                <a:schemeClr val="tx1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  <a:p>
            <a:r>
              <a:rPr lang="en-US" sz="2600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Fonseka HFDG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 A,  </a:t>
            </a:r>
            <a:r>
              <a:rPr 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Mohotti N,  </a:t>
            </a:r>
            <a:r>
              <a:rPr 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Nazeer I,  </a:t>
            </a:r>
            <a:r>
              <a:rPr 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Wijewardena C. </a:t>
            </a:r>
          </a:p>
          <a:p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Aptos Display" pitchFamily="34" charset="0"/>
            </a:endParaRPr>
          </a:p>
          <a:p>
            <a:endParaRPr lang="en-US" dirty="0">
              <a:solidFill>
                <a:schemeClr val="tx1"/>
              </a:solidFill>
              <a:latin typeface="Aptos Display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D1846C0-EF4C-3FD1-D47F-0FC1498FA4E7}"/>
              </a:ext>
            </a:extLst>
          </p:cNvPr>
          <p:cNvSpPr/>
          <p:nvPr/>
        </p:nvSpPr>
        <p:spPr>
          <a:xfrm>
            <a:off x="1295400" y="5068423"/>
            <a:ext cx="15392400" cy="8966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 in Vascular and Transplant Surgery, National Hospital Sri Lanka</a:t>
            </a:r>
          </a:p>
          <a:p>
            <a:pPr algn="ctr"/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Registrar in Vascular and Transplant Surgery, National Hospital Sri Lanka</a:t>
            </a:r>
            <a:endParaRPr lang="en-US" sz="2400" dirty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Tertiary referral arterial centre (vascular network hub) | Cambridge University Hospitals (Addenbrooke’s Hospital)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94;p14">
            <a:extLst>
              <a:ext uri="{FF2B5EF4-FFF2-40B4-BE49-F238E27FC236}">
                <a16:creationId xmlns:a16="http://schemas.microsoft.com/office/drawing/2014/main" id="{6B19EF3F-9361-25F9-3BE2-30E3E701BD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0" y="1768741"/>
            <a:ext cx="1752600" cy="89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20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" y="41149"/>
            <a:ext cx="18283428" cy="1525456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476769" y="370331"/>
            <a:ext cx="14508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outcomes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960120" y="1709794"/>
            <a:ext cx="16459200" cy="80924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LK" sz="2700" dirty="0"/>
              <a:t>x</a:t>
            </a:r>
          </a:p>
        </p:txBody>
      </p:sp>
      <p:sp>
        <p:nvSpPr>
          <p:cNvPr id="5" name="Text 3"/>
          <p:cNvSpPr/>
          <p:nvPr/>
        </p:nvSpPr>
        <p:spPr>
          <a:xfrm>
            <a:off x="1920240" y="1832901"/>
            <a:ext cx="15499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Outcomes summary</a:t>
            </a:r>
            <a:endParaRPr lang="en-US" sz="2800" dirty="0"/>
          </a:p>
        </p:txBody>
      </p:sp>
      <p:pic>
        <p:nvPicPr>
          <p:cNvPr id="6" name="Image 0" descr="/mnt/data/outcomes_t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76" y="2799050"/>
            <a:ext cx="13367288" cy="656691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Outcomes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9" name="Google Shape;94;p14">
            <a:extLst>
              <a:ext uri="{FF2B5EF4-FFF2-40B4-BE49-F238E27FC236}">
                <a16:creationId xmlns:a16="http://schemas.microsoft.com/office/drawing/2014/main" id="{754F9EF9-0BEE-E4A4-799E-D44CCF29A0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5691" y="219456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512E737-B91A-E336-E551-7B14E64EF076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45465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514600" y="219456"/>
            <a:ext cx="150418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Mortality patterns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891540" y="1756410"/>
            <a:ext cx="8503920" cy="75971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440180" y="2126294"/>
            <a:ext cx="75438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By presentation</a:t>
            </a:r>
            <a:endParaRPr lang="en-US" sz="2800" dirty="0"/>
          </a:p>
        </p:txBody>
      </p:sp>
      <p:pic>
        <p:nvPicPr>
          <p:cNvPr id="6" name="Image 0" descr="/mnt/data/mortality_present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92" y="2935320"/>
            <a:ext cx="7680960" cy="5120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738360" y="1756410"/>
            <a:ext cx="7680960" cy="75971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8" name="Text 5"/>
          <p:cNvSpPr/>
          <p:nvPr/>
        </p:nvSpPr>
        <p:spPr>
          <a:xfrm>
            <a:off x="10288568" y="2126294"/>
            <a:ext cx="672084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Take-home points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0184129" y="3314700"/>
            <a:ext cx="6825279" cy="2651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AoC carries the highest observed mortality (40.0%)</a:t>
            </a:r>
          </a:p>
          <a:p>
            <a:pPr marL="335280" indent="-335280">
              <a:buSzPct val="100000"/>
              <a:buChar char="•"/>
            </a:pPr>
            <a:endParaRPr lang="en-US" sz="2800" dirty="0"/>
          </a:p>
          <a:p>
            <a:pPr marL="335280" indent="-335280">
              <a:buSzPct val="100000"/>
              <a:buChar char="•"/>
            </a:pP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Acute subgroup is small</a:t>
            </a:r>
          </a:p>
        </p:txBody>
      </p:sp>
      <p:sp>
        <p:nvSpPr>
          <p:cNvPr id="10" name="Text 7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Mortality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2" name="Google Shape;94;p14">
            <a:extLst>
              <a:ext uri="{FF2B5EF4-FFF2-40B4-BE49-F238E27FC236}">
                <a16:creationId xmlns:a16="http://schemas.microsoft.com/office/drawing/2014/main" id="{B92461BF-A1BD-C123-6897-8A598FA5A7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5691" y="15392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F134DEEB-1EC6-BF60-F021-8463FD9B66ED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4990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1973580" y="384777"/>
            <a:ext cx="14965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Predictors of mortality (univariate)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754380" y="1938105"/>
            <a:ext cx="9189720" cy="77495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641438" y="1976205"/>
            <a:ext cx="82296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Odds ratios (log scale)</a:t>
            </a:r>
            <a:endParaRPr lang="en-US" sz="2800" dirty="0"/>
          </a:p>
        </p:txBody>
      </p:sp>
      <p:pic>
        <p:nvPicPr>
          <p:cNvPr id="6" name="Image 0" descr="/mnt/data/forest_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72" y="2671572"/>
            <a:ext cx="8229600" cy="5878286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355580" y="1964077"/>
            <a:ext cx="7063740" cy="385191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8" name="Text 5"/>
          <p:cNvSpPr/>
          <p:nvPr/>
        </p:nvSpPr>
        <p:spPr>
          <a:xfrm>
            <a:off x="10719996" y="2087869"/>
            <a:ext cx="610362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comparisons</a:t>
            </a:r>
            <a:endParaRPr lang="en-US" sz="2800" dirty="0"/>
          </a:p>
        </p:txBody>
      </p:sp>
      <p:pic>
        <p:nvPicPr>
          <p:cNvPr id="9" name="Image 1" descr="/mnt/data/stats_ta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060" y="3065278"/>
            <a:ext cx="6240780" cy="207822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0355580" y="6190065"/>
            <a:ext cx="7063740" cy="349758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11" name="Text 7"/>
          <p:cNvSpPr/>
          <p:nvPr/>
        </p:nvSpPr>
        <p:spPr>
          <a:xfrm>
            <a:off x="10835640" y="6446520"/>
            <a:ext cx="610362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Interpretation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10835640" y="6858000"/>
            <a:ext cx="6240780" cy="1657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Arrhythmia signal is statistically significant and clinically plausible</a:t>
            </a:r>
            <a:endParaRPr lang="en-US" sz="2800" dirty="0"/>
          </a:p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AoC vs chronic shows a strong trend but underpowered for significance</a:t>
            </a:r>
            <a:endParaRPr lang="en-US" sz="2800" dirty="0"/>
          </a:p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detectable EV vs Open mortality difference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Statistics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5" name="Google Shape;94;p14">
            <a:extLst>
              <a:ext uri="{FF2B5EF4-FFF2-40B4-BE49-F238E27FC236}">
                <a16:creationId xmlns:a16="http://schemas.microsoft.com/office/drawing/2014/main" id="{5B3A9B52-BDE1-3B43-6E2E-535CF9C777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5691" y="15392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4D5CF28-8314-68DD-263F-79B703AC4FA9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" y="41148"/>
            <a:ext cx="18283428" cy="1511584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019077" y="428385"/>
            <a:ext cx="148132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Resource utilisation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758862" y="2220109"/>
            <a:ext cx="8503920" cy="75209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332411" y="2444736"/>
            <a:ext cx="75438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ICU &amp; TPN days (recorded)</a:t>
            </a:r>
            <a:endParaRPr lang="en-US" sz="2800" dirty="0"/>
          </a:p>
        </p:txBody>
      </p:sp>
      <p:pic>
        <p:nvPicPr>
          <p:cNvPr id="6" name="Image 0" descr="/mnt/data/resource_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90" y="3421757"/>
            <a:ext cx="7680960" cy="5120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738360" y="2187164"/>
            <a:ext cx="7680960" cy="75209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8" name="Text 5"/>
          <p:cNvSpPr/>
          <p:nvPr/>
        </p:nvSpPr>
        <p:spPr>
          <a:xfrm>
            <a:off x="10218420" y="2601524"/>
            <a:ext cx="672084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interpretation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0111740" y="3495944"/>
            <a:ext cx="6789420" cy="1744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Most recorded ICU stays are short, but a tail of prolonged dependency exists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TPN requirement is variable; when required can be prolonged (max 17 days)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ICU / Nutrition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2" name="Google Shape;94;p14">
            <a:extLst>
              <a:ext uri="{FF2B5EF4-FFF2-40B4-BE49-F238E27FC236}">
                <a16:creationId xmlns:a16="http://schemas.microsoft.com/office/drawing/2014/main" id="{D24CA110-3CE9-9A71-CFF5-E1C6A153FD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2910" y="207219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A85057F3-6E55-3F96-1C7D-4824AF33760F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6210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1816826" y="370331"/>
            <a:ext cx="155752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Reintervention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345154" y="3388900"/>
            <a:ext cx="15277652" cy="346329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440180" y="1851660"/>
            <a:ext cx="75438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we observed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478280" y="4293872"/>
            <a:ext cx="13037820" cy="2177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Reintervention recorded in 11/43 (25.6%)</a:t>
            </a:r>
          </a:p>
          <a:p>
            <a:pPr marL="335280" indent="-335280">
              <a:buSzPct val="100000"/>
              <a:buChar char="•"/>
            </a:pP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Both early technical failure and late restenosis/occlusion are plausible drivers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Durability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2" name="Google Shape;94;p14">
            <a:extLst>
              <a:ext uri="{FF2B5EF4-FFF2-40B4-BE49-F238E27FC236}">
                <a16:creationId xmlns:a16="http://schemas.microsoft.com/office/drawing/2014/main" id="{94655B92-69F2-D56E-E737-FDD70864AF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5691" y="15392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96FC2306-486B-7E77-FAD6-73130AB779DB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6210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1936569" y="370331"/>
            <a:ext cx="15499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Limitations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413286" y="3076956"/>
            <a:ext cx="14575571" cy="36347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440180" y="1851660"/>
            <a:ext cx="1549908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Important limitations (transparent reporting)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451386" y="3904815"/>
            <a:ext cx="154990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Single-centre retrospective dataset; small acute subgroup and wide confidence intervals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Outcome is “recorded mortality” (follow-up horizon not standardised)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Modality and reintervention fields include documentation gaps; mixed category reflects this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Selection bias limits interpretation of EV vs Open comparisons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Limitations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9" name="Google Shape;94;p14">
            <a:extLst>
              <a:ext uri="{FF2B5EF4-FFF2-40B4-BE49-F238E27FC236}">
                <a16:creationId xmlns:a16="http://schemas.microsoft.com/office/drawing/2014/main" id="{57FF3F8E-2DFC-22D7-2CC2-A00E1F390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5691" y="15392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33724D1C-E0EA-9C8E-EC0E-EB9B7BD923EA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63830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438400" y="301752"/>
            <a:ext cx="14980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Conclusions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912114" y="2567940"/>
            <a:ext cx="16459200" cy="515112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460754" y="3314700"/>
            <a:ext cx="15361920" cy="2708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77190" indent="-37719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Recorded mortality was 23.3% (10/43) with a clear resource signal (ICU up to 28 days; TPN up to 17 days)</a:t>
            </a:r>
            <a:endParaRPr lang="en-US" sz="2800" dirty="0"/>
          </a:p>
          <a:p>
            <a:pPr marL="377190" indent="-37719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Acute-on-chronic disease showed higher observed mortality than chronic disease (40.0% vs 16.7%)</a:t>
            </a:r>
            <a:endParaRPr lang="en-US" sz="2800" dirty="0"/>
          </a:p>
          <a:p>
            <a:pPr marL="377190" indent="-37719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Arrhythmia was a statistically significant mortality predictor (OR 7.25; p=0.020) — actionable high-risk phenotype</a:t>
            </a:r>
            <a:endParaRPr lang="en-US" sz="2800" dirty="0"/>
          </a:p>
          <a:p>
            <a:pPr marL="377190" indent="-37719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Reintervention was recorded in 25.6% (missing treated as no): supports early surveillance and durability focus</a:t>
            </a:r>
            <a:endParaRPr lang="en-US" sz="2800" dirty="0"/>
          </a:p>
        </p:txBody>
      </p:sp>
      <p:pic>
        <p:nvPicPr>
          <p:cNvPr id="7" name="Google Shape;94;p14">
            <a:extLst>
              <a:ext uri="{FF2B5EF4-FFF2-40B4-BE49-F238E27FC236}">
                <a16:creationId xmlns:a16="http://schemas.microsoft.com/office/drawing/2014/main" id="{E67D6C7F-37BB-36FE-B886-B689832BF4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5192" y="200406"/>
            <a:ext cx="2330975" cy="1209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A13A32D-8A11-FCA2-AB3C-F0488CF67543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25933-7591-EFA4-530B-F90177EA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57BCAAA-5D84-6E73-746E-3FEEC59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98A63E1-9076-080B-D30C-48A2FC35D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9095-588B-C5D6-2E1A-FF2CCE1DE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18288000" cy="880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E6251-2DC8-D995-4976-DAB424B0D3BD}"/>
              </a:ext>
            </a:extLst>
          </p:cNvPr>
          <p:cNvSpPr txBox="1"/>
          <p:nvPr/>
        </p:nvSpPr>
        <p:spPr>
          <a:xfrm>
            <a:off x="4152900" y="3200023"/>
            <a:ext cx="1135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bg1"/>
                </a:solidFill>
                <a:latin typeface="ACADEMY ENGRAVED LET PLAIN:1.0" panose="02000000000000000000" pitchFamily="2" charset="0"/>
                <a:cs typeface="Apple Chancery" panose="03020702040506060504" pitchFamily="66" charset="-79"/>
              </a:rPr>
              <a:t>THANK YOU….</a:t>
            </a:r>
          </a:p>
        </p:txBody>
      </p:sp>
    </p:spTree>
    <p:extLst>
      <p:ext uri="{BB962C8B-B14F-4D97-AF65-F5344CB8AC3E}">
        <p14:creationId xmlns:p14="http://schemas.microsoft.com/office/powerpoint/2010/main" val="27841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0876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209800" y="376035"/>
            <a:ext cx="1420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context &amp; objectives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861330" y="2498700"/>
            <a:ext cx="8092440" cy="5421226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330504" y="2801320"/>
            <a:ext cx="713232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this matters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341390" y="3584000"/>
            <a:ext cx="7132320" cy="1744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Mesenteric </a:t>
            </a:r>
            <a:r>
              <a:rPr lang="en-US" sz="2800" dirty="0" err="1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ischaemia</a:t>
            </a: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is a potentially life-threatening condition</a:t>
            </a:r>
          </a:p>
          <a:p>
            <a:pPr marL="335280" indent="-335280">
              <a:buSzPct val="100000"/>
              <a:buChar char="•"/>
            </a:pPr>
            <a:endParaRPr lang="en-US" sz="2800" dirty="0">
              <a:solidFill>
                <a:srgbClr val="FFFFFF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Time-critical vascular emergency</a:t>
            </a:r>
          </a:p>
          <a:p>
            <a:pPr marL="335280" indent="-335280">
              <a:buSzPct val="100000"/>
              <a:buChar char="•"/>
            </a:pPr>
            <a:endParaRPr lang="en-US" sz="2800" dirty="0">
              <a:solidFill>
                <a:srgbClr val="FFFFFF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Nonspecific presentation makes challenging decision-making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9601200" y="2498700"/>
            <a:ext cx="7680960" cy="5421225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8" name="Text 6"/>
          <p:cNvSpPr/>
          <p:nvPr/>
        </p:nvSpPr>
        <p:spPr>
          <a:xfrm>
            <a:off x="10103031" y="2801320"/>
            <a:ext cx="672084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Study objectives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0064931" y="3584000"/>
            <a:ext cx="6789420" cy="2095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Describe demographics and comorbidity burden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Characterise management strategy: endovascular, open, medical, mixed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Quantify outcomes</a:t>
            </a: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Explore univariate predictors of mortality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Cambridge University Hospitals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2" name="Google Shape;94;p14">
            <a:extLst>
              <a:ext uri="{FF2B5EF4-FFF2-40B4-BE49-F238E27FC236}">
                <a16:creationId xmlns:a16="http://schemas.microsoft.com/office/drawing/2014/main" id="{541F8286-B7CC-697E-91B4-EC41EE0EDC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4330" y="179150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03BA56D2-4D6C-6DAB-D6CE-DDBC47796BA9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" y="0"/>
            <a:ext cx="18283428" cy="1536306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1920240" y="416495"/>
            <a:ext cx="15499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Methods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976449" y="3314700"/>
            <a:ext cx="16459200" cy="426720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6" name="Text 4"/>
          <p:cNvSpPr/>
          <p:nvPr/>
        </p:nvSpPr>
        <p:spPr>
          <a:xfrm>
            <a:off x="1348740" y="3771900"/>
            <a:ext cx="15499080" cy="23957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 : Retrospective descriptive study </a:t>
            </a:r>
            <a:endParaRPr lang="en-US" sz="2800" dirty="0"/>
          </a:p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Study period: June 2020 – April 2025</a:t>
            </a:r>
            <a:endParaRPr lang="en-US" sz="2800" dirty="0"/>
          </a:p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Location- Addenbrooke’s Hospital ,Cambridge University Hospital</a:t>
            </a:r>
            <a:endParaRPr lang="en-US" sz="2800" dirty="0"/>
          </a:p>
          <a:p>
            <a:pPr marL="314325" indent="-314325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Outcome definition:</a:t>
            </a:r>
          </a:p>
          <a:p>
            <a:pPr>
              <a:buSzPct val="100000"/>
            </a:pP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Primary outcome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mortality</a:t>
            </a:r>
          </a:p>
          <a:p>
            <a:pPr>
              <a:buSzPct val="100000"/>
            </a:pP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L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</a:t>
            </a: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reintervention</a:t>
            </a:r>
            <a:r>
              <a:rPr lang="en-L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intensive care unit(ICU) length of stay(LOS) </a:t>
            </a: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of </a:t>
            </a:r>
            <a:r>
              <a:rPr lang="en-LK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LK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parenteral nutrition(TPN)</a:t>
            </a:r>
            <a:r>
              <a:rPr lang="en-LK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Methods summary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5" name="Google Shape;94;p14">
            <a:extLst>
              <a:ext uri="{FF2B5EF4-FFF2-40B4-BE49-F238E27FC236}">
                <a16:creationId xmlns:a16="http://schemas.microsoft.com/office/drawing/2014/main" id="{C9C54C29-72BA-5621-4EAB-8C17A38EDD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1470" y="16978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58F29490-2205-5A11-5411-8EA48288E0FA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68706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1988396" y="500634"/>
            <a:ext cx="14737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Results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960120" y="2235708"/>
            <a:ext cx="8503920" cy="7365492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433860" y="2576860"/>
            <a:ext cx="75438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Presentation category</a:t>
            </a:r>
            <a:endParaRPr lang="en-US" sz="2800" dirty="0"/>
          </a:p>
        </p:txBody>
      </p:sp>
      <p:pic>
        <p:nvPicPr>
          <p:cNvPr id="6" name="Image 0" descr="/mnt/data/case_m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60" y="3451860"/>
            <a:ext cx="7680960" cy="5120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40180" y="8572500"/>
            <a:ext cx="7543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C9D1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Chronic 30 | AoC 10 | Acute 3</a:t>
            </a:r>
            <a:endParaRPr lang="en-US" sz="2100" dirty="0"/>
          </a:p>
        </p:txBody>
      </p:sp>
      <p:sp>
        <p:nvSpPr>
          <p:cNvPr id="8" name="Shape 5"/>
          <p:cNvSpPr/>
          <p:nvPr/>
        </p:nvSpPr>
        <p:spPr>
          <a:xfrm>
            <a:off x="9738360" y="2235708"/>
            <a:ext cx="7680960" cy="7233823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9" name="Text 6"/>
          <p:cNvSpPr/>
          <p:nvPr/>
        </p:nvSpPr>
        <p:spPr>
          <a:xfrm>
            <a:off x="10218420" y="2531678"/>
            <a:ext cx="672084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messages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0218420" y="3451860"/>
            <a:ext cx="6789420" cy="1744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Cohort is predominantly chronic disease (69.8%)</a:t>
            </a:r>
          </a:p>
          <a:p>
            <a:pPr marL="335280" indent="-335280">
              <a:buSzPct val="100000"/>
              <a:buChar char="•"/>
            </a:pPr>
            <a:endParaRPr lang="en-US" sz="2800" dirty="0"/>
          </a:p>
          <a:p>
            <a:pPr>
              <a:buSzPct val="100000"/>
            </a:pPr>
            <a:endParaRPr lang="en-US" sz="2800" dirty="0"/>
          </a:p>
          <a:p>
            <a:pPr marL="335280" indent="-335280">
              <a:buSzPct val="100000"/>
              <a:buChar char="•"/>
            </a:pPr>
            <a:r>
              <a:rPr lang="en-US" sz="2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Acute subgroup is small (n=3)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Case-mix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3" name="Google Shape;94;p14">
            <a:extLst>
              <a:ext uri="{FF2B5EF4-FFF2-40B4-BE49-F238E27FC236}">
                <a16:creationId xmlns:a16="http://schemas.microsoft.com/office/drawing/2014/main" id="{B52D450B-5871-9C8D-23F3-C77F4CD85D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1457" y="217013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25616170-E155-7AFF-A717-1D9C74867256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61347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133600" y="370331"/>
            <a:ext cx="14456876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Baseline </a:t>
            </a:r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demographics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940006" y="1874609"/>
            <a:ext cx="16459200" cy="77495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848914" y="1904015"/>
            <a:ext cx="1549908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Summary</a:t>
            </a:r>
            <a:endParaRPr lang="en-US" sz="2800" dirty="0"/>
          </a:p>
        </p:txBody>
      </p:sp>
      <p:pic>
        <p:nvPicPr>
          <p:cNvPr id="6" name="Image 0" descr="/mnt/data/demographics_t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04" y="2475604"/>
            <a:ext cx="12180231" cy="6858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Demographics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9" name="Google Shape;94;p14">
            <a:extLst>
              <a:ext uri="{FF2B5EF4-FFF2-40B4-BE49-F238E27FC236}">
                <a16:creationId xmlns:a16="http://schemas.microsoft.com/office/drawing/2014/main" id="{108559AE-9266-4710-4244-706DEC954F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1456" y="22250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D935FD19-4108-D8F8-9E55-7382177CB8FF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1" y="548641"/>
            <a:ext cx="3412409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700" dirty="0"/>
              <a:t>Baseline demographics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5889"/>
              </p:ext>
            </p:extLst>
          </p:nvPr>
        </p:nvGraphicFramePr>
        <p:xfrm>
          <a:off x="960120" y="1920240"/>
          <a:ext cx="9052560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9698"/>
              </p:ext>
            </p:extLst>
          </p:nvPr>
        </p:nvGraphicFramePr>
        <p:xfrm>
          <a:off x="10424160" y="1920240"/>
          <a:ext cx="630936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09088"/>
              </p:ext>
            </p:extLst>
          </p:nvPr>
        </p:nvGraphicFramePr>
        <p:xfrm>
          <a:off x="10424160" y="5554980"/>
          <a:ext cx="630936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oogle Shape;94;p14">
            <a:extLst>
              <a:ext uri="{FF2B5EF4-FFF2-40B4-BE49-F238E27FC236}">
                <a16:creationId xmlns:a16="http://schemas.microsoft.com/office/drawing/2014/main" id="{C46A5E2C-5014-7BF7-BDEA-6122AB8FEB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7170" y="304800"/>
            <a:ext cx="2552700" cy="120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08760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175734" y="384048"/>
            <a:ext cx="147675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Comorbidity profile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849854" y="1810512"/>
            <a:ext cx="16459200" cy="80924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809974" y="1937318"/>
            <a:ext cx="1549908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Prevalence</a:t>
            </a:r>
            <a:endParaRPr lang="en-US" sz="2800" dirty="0"/>
          </a:p>
        </p:txBody>
      </p:sp>
      <p:pic>
        <p:nvPicPr>
          <p:cNvPr id="6" name="Image 0" descr="/mnt/data/comorb_t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70" y="2443734"/>
            <a:ext cx="13367288" cy="65151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88920" y="9150813"/>
            <a:ext cx="15499080" cy="6172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C9D1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interpretation: high atherosclerotic burden (PAD/IHD) and frequent arrhythmia (likely AF phenotype).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Risk factors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0" name="Google Shape;94;p14">
            <a:extLst>
              <a:ext uri="{FF2B5EF4-FFF2-40B4-BE49-F238E27FC236}">
                <a16:creationId xmlns:a16="http://schemas.microsoft.com/office/drawing/2014/main" id="{74AFF5E9-9B8D-BBD8-84F1-BFBA990CA7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5691" y="167640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5D9E1CB-5A4F-A8CC-C81E-33BE09E7CA83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548641"/>
            <a:ext cx="34337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dirty="0"/>
              <a:t>Comorbidity profile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22757"/>
              </p:ext>
            </p:extLst>
          </p:nvPr>
        </p:nvGraphicFramePr>
        <p:xfrm>
          <a:off x="1371600" y="1920240"/>
          <a:ext cx="156362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oogle Shape;94;p14">
            <a:extLst>
              <a:ext uri="{FF2B5EF4-FFF2-40B4-BE49-F238E27FC236}">
                <a16:creationId xmlns:a16="http://schemas.microsoft.com/office/drawing/2014/main" id="{463CD246-3CD4-E7EC-91CF-F0CFD827AA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67222" y="297969"/>
            <a:ext cx="2552700" cy="120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3428" cy="1549908"/>
          </a:xfrm>
          <a:prstGeom prst="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</p:spPr>
        <p:txBody>
          <a:bodyPr/>
          <a:lstStyle/>
          <a:p>
            <a:endParaRPr sz="2700"/>
          </a:p>
        </p:txBody>
      </p:sp>
      <p:sp>
        <p:nvSpPr>
          <p:cNvPr id="3" name="Text 1"/>
          <p:cNvSpPr/>
          <p:nvPr/>
        </p:nvSpPr>
        <p:spPr>
          <a:xfrm>
            <a:off x="2247900" y="375448"/>
            <a:ext cx="144322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Management strategies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4343400" y="1952570"/>
            <a:ext cx="9906000" cy="7749540"/>
          </a:xfrm>
          <a:prstGeom prst="roundRect">
            <a:avLst/>
          </a:prstGeom>
          <a:solidFill>
            <a:srgbClr val="0F172A"/>
          </a:solidFill>
          <a:ln w="12700">
            <a:solidFill>
              <a:srgbClr val="1F2937"/>
            </a:solidFill>
            <a:prstDash val="solid"/>
          </a:ln>
          <a:effectLst>
            <a:outerShdw blurRad="38100" dist="127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700"/>
          </a:p>
        </p:txBody>
      </p:sp>
      <p:sp>
        <p:nvSpPr>
          <p:cNvPr id="5" name="Text 3"/>
          <p:cNvSpPr/>
          <p:nvPr/>
        </p:nvSpPr>
        <p:spPr>
          <a:xfrm>
            <a:off x="1280160" y="2205990"/>
            <a:ext cx="75438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Strategy distribution</a:t>
            </a:r>
            <a:endParaRPr lang="en-US" sz="2800" dirty="0"/>
          </a:p>
        </p:txBody>
      </p:sp>
      <p:pic>
        <p:nvPicPr>
          <p:cNvPr id="6" name="Image 0" descr="/mnt/data/modal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3043755"/>
            <a:ext cx="8580120" cy="5120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983480" y="8392451"/>
            <a:ext cx="8580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C9D1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Endovascular 15 | Open 13 | Medical 5 | Mixed/uncategorised 10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822960" y="9902952"/>
            <a:ext cx="123444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Interventions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2618720" y="9902952"/>
            <a:ext cx="48006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00" dirty="0">
                <a:latin typeface="Aptos" pitchFamily="34" charset="0"/>
                <a:ea typeface="Aptos" pitchFamily="34" charset="-122"/>
                <a:cs typeface="Aptos" pitchFamily="34" charset="-120"/>
              </a:rPr>
              <a:t>n=43 | Jun 2020–Apr 2025</a:t>
            </a:r>
            <a:endParaRPr lang="en-US" sz="1500" dirty="0"/>
          </a:p>
        </p:txBody>
      </p:sp>
      <p:pic>
        <p:nvPicPr>
          <p:cNvPr id="13" name="Google Shape;94;p14">
            <a:extLst>
              <a:ext uri="{FF2B5EF4-FFF2-40B4-BE49-F238E27FC236}">
                <a16:creationId xmlns:a16="http://schemas.microsoft.com/office/drawing/2014/main" id="{AF38E4E1-AF45-2B68-9F77-8B83A6CB6C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1457" y="153924"/>
            <a:ext cx="2552700" cy="12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5C7C3C47-B22A-A7D9-B6D0-375C8A1C71E7}"/>
              </a:ext>
            </a:extLst>
          </p:cNvPr>
          <p:cNvSpPr/>
          <p:nvPr/>
        </p:nvSpPr>
        <p:spPr>
          <a:xfrm>
            <a:off x="238386" y="203729"/>
            <a:ext cx="935633" cy="1019005"/>
          </a:xfrm>
          <a:custGeom>
            <a:avLst/>
            <a:gdLst/>
            <a:ahLst/>
            <a:cxnLst/>
            <a:rect l="l" t="t" r="r" b="b"/>
            <a:pathLst>
              <a:path w="799510" h="999388">
                <a:moveTo>
                  <a:pt x="0" y="0"/>
                </a:moveTo>
                <a:lnTo>
                  <a:pt x="799510" y="0"/>
                </a:lnTo>
                <a:lnTo>
                  <a:pt x="799510" y="999388"/>
                </a:lnTo>
                <a:lnTo>
                  <a:pt x="0" y="999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614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667</Words>
  <Application>Microsoft Macintosh PowerPoint</Application>
  <PresentationFormat>Custom</PresentationFormat>
  <Paragraphs>127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Display</vt:lpstr>
      <vt:lpstr>Arial</vt:lpstr>
      <vt:lpstr>Aptos</vt:lpstr>
      <vt:lpstr>Calibri</vt:lpstr>
      <vt:lpstr>Times New Roman</vt:lpstr>
      <vt:lpstr>ACADEMY ENGRAVED LET PLAIN:1.0</vt:lpstr>
      <vt:lpstr>Apple Chancery</vt:lpstr>
      <vt:lpstr>Office Theme</vt:lpstr>
      <vt:lpstr>Real-World Outcomes in Mesenteric Ischaemia: A Five-Year Tertiary Centre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damitha fonseka</cp:lastModifiedBy>
  <cp:revision>33</cp:revision>
  <dcterms:created xsi:type="dcterms:W3CDTF">2006-08-16T00:00:00Z</dcterms:created>
  <dcterms:modified xsi:type="dcterms:W3CDTF">2026-04-29T09:43:15Z</dcterms:modified>
  <dc:identifier>DAHGDBV40MY</dc:identifier>
</cp:coreProperties>
</file>