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2" r:id="rId2"/>
    <p:sldId id="257" r:id="rId3"/>
    <p:sldId id="256" r:id="rId4"/>
    <p:sldId id="258" r:id="rId5"/>
    <p:sldId id="267" r:id="rId6"/>
    <p:sldId id="259" r:id="rId7"/>
    <p:sldId id="263" r:id="rId8"/>
    <p:sldId id="266" r:id="rId9"/>
    <p:sldId id="265" r:id="rId10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–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–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–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5" autoAdjust="0"/>
    <p:restoredTop sz="94599" autoAdjust="0"/>
  </p:normalViewPr>
  <p:slideViewPr>
    <p:cSldViewPr>
      <p:cViewPr varScale="1">
        <p:scale>
          <a:sx n="48" d="100"/>
          <a:sy n="48" d="100"/>
        </p:scale>
        <p:origin x="256" y="9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3600"/>
              <a:t>Sex</a:t>
            </a:r>
            <a:r>
              <a:rPr lang="en-GB" sz="3600" baseline="0"/>
              <a:t> Distribution</a:t>
            </a:r>
            <a:endParaRPr lang="en-GB" sz="36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K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≤50 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0.54700000000000004</c:v>
                </c:pt>
                <c:pt idx="1">
                  <c:v>0.56599999999999995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2F-2A41-8274-D9ABCF5742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&gt;50y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0.45300000000000001</c:v>
                </c:pt>
                <c:pt idx="1">
                  <c:v>0.434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2F-2A41-8274-D9ABCF5742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7206896"/>
        <c:axId val="1227208608"/>
        <c:axId val="0"/>
      </c:bar3DChart>
      <c:catAx>
        <c:axId val="122720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K"/>
          </a:p>
        </c:txPr>
        <c:crossAx val="1227208608"/>
        <c:crosses val="autoZero"/>
        <c:auto val="1"/>
        <c:lblAlgn val="ctr"/>
        <c:lblOffset val="100"/>
        <c:noMultiLvlLbl val="0"/>
      </c:catAx>
      <c:valAx>
        <c:axId val="1227208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K"/>
          </a:p>
        </c:txPr>
        <c:crossAx val="1227206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3600" dirty="0"/>
              <a:t>Limb</a:t>
            </a:r>
            <a:r>
              <a:rPr lang="en-GB" sz="3600" baseline="0" dirty="0"/>
              <a:t> Distribution</a:t>
            </a:r>
            <a:endParaRPr lang="en-GB" sz="3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K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≤50 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UL</c:v>
                </c:pt>
                <c:pt idx="1">
                  <c:v>LL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0.22600000000000001</c:v>
                </c:pt>
                <c:pt idx="1">
                  <c:v>0.77400000000000002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31-0643-82CA-6ACF37CC1D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&gt;50 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Sheet1!$A$2:$A$3</c:f>
              <c:strCache>
                <c:ptCount val="2"/>
                <c:pt idx="0">
                  <c:v>UL</c:v>
                </c:pt>
                <c:pt idx="1">
                  <c:v>LL</c:v>
                </c:pt>
              </c:strCache>
            </c:strRef>
          </c:cat>
          <c:val>
            <c:numRef>
              <c:f>Sheet1!$C$2:$C$3</c:f>
              <c:numCache>
                <c:formatCode>0.0%</c:formatCode>
                <c:ptCount val="2"/>
                <c:pt idx="0">
                  <c:v>0.192</c:v>
                </c:pt>
                <c:pt idx="1">
                  <c:v>0.80800000000000005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31-0643-82CA-6ACF37CC1D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73886080"/>
        <c:axId val="673680000"/>
        <c:axId val="0"/>
      </c:bar3DChart>
      <c:catAx>
        <c:axId val="673886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K"/>
          </a:p>
        </c:txPr>
        <c:crossAx val="673680000"/>
        <c:crosses val="autoZero"/>
        <c:auto val="1"/>
        <c:lblAlgn val="ctr"/>
        <c:lblOffset val="100"/>
        <c:noMultiLvlLbl val="0"/>
      </c:catAx>
      <c:valAx>
        <c:axId val="673680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K"/>
          </a:p>
        </c:txPr>
        <c:crossAx val="673886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K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≤50 years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6A9-0C48-BEFC-D3EFFEF4732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6A9-0C48-BEFC-D3EFFEF473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6A9-0C48-BEFC-D3EFFEF4732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6A9-0C48-BEFC-D3EFFEF4732A}"/>
              </c:ext>
            </c:extLst>
          </c:dPt>
          <c:dLbls>
            <c:dLbl>
              <c:idx val="1"/>
              <c:layout>
                <c:manualLayout>
                  <c:x val="-0.11828431372549027"/>
                  <c:y val="2.767908496732026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K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453022875816999"/>
                      <c:h val="0.219448529411764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B6A9-0C48-BEFC-D3EFFEF4732A}"/>
                </c:ext>
              </c:extLst>
            </c:dLbl>
            <c:dLbl>
              <c:idx val="2"/>
              <c:layout>
                <c:manualLayout>
                  <c:x val="9.1307189542483666E-2"/>
                  <c:y val="-9.004084967320261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89950980392157"/>
                      <c:h val="0.21789215686274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6A9-0C48-BEFC-D3EFFEF4732A}"/>
                </c:ext>
              </c:extLst>
            </c:dLbl>
            <c:dLbl>
              <c:idx val="4"/>
              <c:layout>
                <c:manualLayout>
                  <c:x val="5.395424836601307E-2"/>
                  <c:y val="-0.1096645424836602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26797385620914"/>
                      <c:h val="0.21789215686274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B6A9-0C48-BEFC-D3EFFEF4732A}"/>
                </c:ext>
              </c:extLst>
            </c:dLbl>
            <c:dLbl>
              <c:idx val="5"/>
              <c:layout>
                <c:manualLayout>
                  <c:x val="0.11086111111111109"/>
                  <c:y val="0.13248529411764706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Unspecified</a:t>
                    </a:r>
                    <a:fld id="{6C258A80-9EF8-D047-B3A5-6C839868B2D8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64209016-5D8F-8743-AD8E-81DB95260793}" type="PERCENTAGE">
                      <a:rPr lang="en-US" baseline="0"/>
                      <a:pPr/>
                      <a:t>[PERCENTAGE]</a:t>
                    </a:fld>
                    <a:endParaRPr lang="en-US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195130718954251"/>
                      <c:h val="0.226712908496732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6A9-0C48-BEFC-D3EFFEF473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K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Grade I</c:v>
                </c:pt>
                <c:pt idx="1">
                  <c:v>Grade IIa</c:v>
                </c:pt>
                <c:pt idx="2">
                  <c:v>Grade IIb</c:v>
                </c:pt>
                <c:pt idx="3">
                  <c:v>Grade IIb-III</c:v>
                </c:pt>
                <c:pt idx="4">
                  <c:v>Grade III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1.9E-2</c:v>
                </c:pt>
                <c:pt idx="1">
                  <c:v>0.41499999999999998</c:v>
                </c:pt>
                <c:pt idx="2">
                  <c:v>0.189</c:v>
                </c:pt>
                <c:pt idx="3" formatCode="General">
                  <c:v>0</c:v>
                </c:pt>
                <c:pt idx="4">
                  <c:v>7.4999999999999997E-2</c:v>
                </c:pt>
                <c:pt idx="5">
                  <c:v>0.30199999999999999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A9-0C48-BEFC-D3EFFEF4732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K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&gt;50 years</c:v>
                </c:pt>
              </c:strCache>
            </c:strRef>
          </c:tx>
          <c:explosion val="2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106B-034C-A5D7-DBD22FB3A9F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06B-034C-A5D7-DBD22FB3A9F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6B-034C-A5D7-DBD22FB3A9F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06B-034C-A5D7-DBD22FB3A9F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06B-034C-A5D7-DBD22FB3A9F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6B-034C-A5D7-DBD22FB3A9F5}"/>
              </c:ext>
            </c:extLst>
          </c:dPt>
          <c:dLbls>
            <c:dLbl>
              <c:idx val="1"/>
              <c:layout>
                <c:manualLayout>
                  <c:x val="-0.12866013071895441"/>
                  <c:y val="8.77990196078431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K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242696078431372"/>
                      <c:h val="0.226712908496732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106B-034C-A5D7-DBD22FB3A9F5}"/>
                </c:ext>
              </c:extLst>
            </c:dLbl>
            <c:dLbl>
              <c:idx val="2"/>
              <c:layout>
                <c:manualLayout>
                  <c:x val="0.17822426470588235"/>
                  <c:y val="-0.1210981209150326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80321285140561"/>
                      <c:h val="0.226262689693381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06B-034C-A5D7-DBD22FB3A9F5}"/>
                </c:ext>
              </c:extLst>
            </c:dLbl>
            <c:dLbl>
              <c:idx val="3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473895582329317"/>
                      <c:h val="0.226712899706983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06B-034C-A5D7-DBD22FB3A9F5}"/>
                </c:ext>
              </c:extLst>
            </c:dLbl>
            <c:dLbl>
              <c:idx val="4"/>
              <c:layout>
                <c:manualLayout>
                  <c:x val="0.14765874183006539"/>
                  <c:y val="5.355400326797385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66666666666662"/>
                      <c:h val="0.226262689693381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106B-034C-A5D7-DBD22FB3A9F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Unspecified</a:t>
                    </a:r>
                    <a:fld id="{D041E6EA-C905-C74C-9B74-4C4F52E05E60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3A7C5886-FE5C-4B41-B1A9-279315C8B219}" type="PERCENTAGE">
                      <a:rPr lang="en-US" baseline="0"/>
                      <a:pPr/>
                      <a:t>[PERCENTAGE]</a:t>
                    </a:fld>
                    <a:endParaRPr lang="en-US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526104417670681"/>
                      <c:h val="0.225105006801260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06B-034C-A5D7-DBD22FB3A9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K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Grade I</c:v>
                </c:pt>
                <c:pt idx="1">
                  <c:v>Grade IIa</c:v>
                </c:pt>
                <c:pt idx="2">
                  <c:v>Grade IIb</c:v>
                </c:pt>
                <c:pt idx="3">
                  <c:v>Grade IIb-III</c:v>
                </c:pt>
                <c:pt idx="4">
                  <c:v>Grade III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0</c:v>
                </c:pt>
                <c:pt idx="1">
                  <c:v>0.41299999999999998</c:v>
                </c:pt>
                <c:pt idx="2">
                  <c:v>0.24</c:v>
                </c:pt>
                <c:pt idx="3">
                  <c:v>1.9E-2</c:v>
                </c:pt>
                <c:pt idx="4">
                  <c:v>0.192</c:v>
                </c:pt>
                <c:pt idx="5">
                  <c:v>0.106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6B-034C-A5D7-DBD22FB3A9F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K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K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≤50 years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B4A-1D42-BB8F-5CE59508F1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B4A-1D42-BB8F-5CE59508F1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B4A-1D42-BB8F-5CE59508F1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4A-1D42-BB8F-5CE59508F173}"/>
              </c:ext>
            </c:extLst>
          </c:dPt>
          <c:dLbls>
            <c:dLbl>
              <c:idx val="0"/>
              <c:layout>
                <c:manualLayout>
                  <c:x val="-6.9444444444444441E-3"/>
                  <c:y val="-3.703703703703703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4A-1D42-BB8F-5CE59508F173}"/>
                </c:ext>
              </c:extLst>
            </c:dLbl>
            <c:dLbl>
              <c:idx val="1"/>
              <c:layout>
                <c:manualLayout>
                  <c:x val="8.5130208333333332E-2"/>
                  <c:y val="-3.472222222222225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278541666666667"/>
                      <c:h val="0.200388888888888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B4A-1D42-BB8F-5CE59508F173}"/>
                </c:ext>
              </c:extLst>
            </c:dLbl>
            <c:dLbl>
              <c:idx val="2"/>
              <c:layout>
                <c:manualLayout>
                  <c:x val="0.10690112847222207"/>
                  <c:y val="1.16841145833333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K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6440972222222"/>
                      <c:h val="0.199351909722222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BB4A-1D42-BB8F-5CE59508F173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3200" b="0" i="0" u="none" strike="noStrike" kern="1200" baseline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31054A1-0D14-154A-89C8-0524C2663DC7}" type="CATEGORYNAME">
                      <a:rPr lang="en-US" sz="3200" b="1" dirty="0">
                        <a:solidFill>
                          <a:srgbClr val="C00000"/>
                        </a:solidFill>
                      </a:rPr>
                      <a:pPr>
                        <a:defRPr sz="3200" b="0">
                          <a:solidFill>
                            <a:srgbClr val="C00000"/>
                          </a:solidFill>
                        </a:defRPr>
                      </a:pPr>
                      <a:t>[CATEGORY NAME]</a:t>
                    </a:fld>
                    <a:r>
                      <a:rPr lang="en-US" sz="3200" b="1" baseline="0" dirty="0">
                        <a:solidFill>
                          <a:srgbClr val="C00000"/>
                        </a:solidFill>
                      </a:rPr>
                      <a:t>
</a:t>
                    </a:r>
                    <a:fld id="{FA6E002C-8AFD-774F-B4D0-86FC441C0700}" type="PERCENTAGE">
                      <a:rPr lang="en-US" sz="3200" b="1" baseline="0" dirty="0">
                        <a:solidFill>
                          <a:srgbClr val="C00000"/>
                        </a:solidFill>
                      </a:rPr>
                      <a:pPr>
                        <a:defRPr sz="3200" b="0">
                          <a:solidFill>
                            <a:srgbClr val="C00000"/>
                          </a:solidFill>
                        </a:defRPr>
                      </a:pPr>
                      <a:t>[PERCENTAGE]</a:t>
                    </a:fld>
                    <a:endParaRPr lang="en-US" sz="3200" b="1" baseline="0" dirty="0">
                      <a:solidFill>
                        <a:srgbClr val="C0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K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002604166666665"/>
                      <c:h val="0.2782293402777777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B4A-1D42-BB8F-5CE59508F1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LK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Embolic</c:v>
                </c:pt>
                <c:pt idx="1">
                  <c:v>Thrombotic</c:v>
                </c:pt>
                <c:pt idx="2">
                  <c:v>Vasculitic</c:v>
                </c:pt>
                <c:pt idx="3">
                  <c:v>Other</c:v>
                </c:pt>
                <c:pt idx="4">
                  <c:v>Unknown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7.4999999999999997E-2</c:v>
                </c:pt>
                <c:pt idx="1">
                  <c:v>0.113</c:v>
                </c:pt>
                <c:pt idx="2">
                  <c:v>3.7999999999999999E-2</c:v>
                </c:pt>
                <c:pt idx="3">
                  <c:v>0.17</c:v>
                </c:pt>
                <c:pt idx="4">
                  <c:v>0.60399999999999998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4A-1D42-BB8F-5CE59508F17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K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K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&gt;50 years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4144-8B46-B784-5A257B1482D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144-8B46-B784-5A257B1482D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44-8B46-B784-5A257B1482D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144-8B46-B784-5A257B1482D2}"/>
              </c:ext>
            </c:extLst>
          </c:dPt>
          <c:dLbls>
            <c:dLbl>
              <c:idx val="0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19652777777775"/>
                      <c:h val="0.232701041666666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144-8B46-B784-5A257B1482D2}"/>
                </c:ext>
              </c:extLst>
            </c:dLbl>
            <c:dLbl>
              <c:idx val="1"/>
              <c:layout>
                <c:manualLayout>
                  <c:x val="7.0555555555555524E-2"/>
                  <c:y val="4.4098090277776966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700520833333333"/>
                      <c:h val="0.209896180555555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4144-8B46-B784-5A257B1482D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144-8B46-B784-5A257B1482D2}"/>
                </c:ext>
              </c:extLst>
            </c:dLbl>
            <c:dLbl>
              <c:idx val="4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835277777777778"/>
                      <c:h val="0.200388888888888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44-8B46-B784-5A257B1482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K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Embolic</c:v>
                </c:pt>
                <c:pt idx="1">
                  <c:v>Thrombotic</c:v>
                </c:pt>
                <c:pt idx="2">
                  <c:v>Vasculitic</c:v>
                </c:pt>
                <c:pt idx="3">
                  <c:v>Other</c:v>
                </c:pt>
                <c:pt idx="4">
                  <c:v>Unknown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0.192</c:v>
                </c:pt>
                <c:pt idx="1">
                  <c:v>0.106</c:v>
                </c:pt>
                <c:pt idx="2">
                  <c:v>0</c:v>
                </c:pt>
                <c:pt idx="3">
                  <c:v>0.45200000000000001</c:v>
                </c:pt>
                <c:pt idx="4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44-8B46-B784-5A257B1482D2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E968AD-7410-4E36-AACF-531A02780E8B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489D7C-F188-4D5E-BC57-4D25EC26ED32}">
      <dgm:prSet custT="1"/>
      <dgm:spPr/>
      <dgm:t>
        <a:bodyPr/>
        <a:lstStyle/>
        <a:p>
          <a:r>
            <a:rPr lang="en-GB" sz="5400" b="1" dirty="0"/>
            <a:t>Include:</a:t>
          </a:r>
          <a:endParaRPr lang="en-US" sz="5400" dirty="0"/>
        </a:p>
      </dgm:t>
    </dgm:pt>
    <dgm:pt modelId="{2A69AF8C-5CA4-4EE5-9669-B7529D983DF6}" type="parTrans" cxnId="{6202A7CB-6386-4499-8C8B-F2AD5AE23273}">
      <dgm:prSet/>
      <dgm:spPr/>
      <dgm:t>
        <a:bodyPr/>
        <a:lstStyle/>
        <a:p>
          <a:endParaRPr lang="en-US"/>
        </a:p>
      </dgm:t>
    </dgm:pt>
    <dgm:pt modelId="{45321EAC-7E25-4360-8DB0-71963580DDE2}" type="sibTrans" cxnId="{6202A7CB-6386-4499-8C8B-F2AD5AE23273}">
      <dgm:prSet/>
      <dgm:spPr/>
      <dgm:t>
        <a:bodyPr/>
        <a:lstStyle/>
        <a:p>
          <a:endParaRPr lang="en-US"/>
        </a:p>
      </dgm:t>
    </dgm:pt>
    <dgm:pt modelId="{1DED56EF-59A7-463F-9E72-A16F2E911BBD}">
      <dgm:prSet custT="1"/>
      <dgm:spPr/>
      <dgm:t>
        <a:bodyPr/>
        <a:lstStyle/>
        <a:p>
          <a:r>
            <a:rPr lang="en-GB" sz="4400" dirty="0"/>
            <a:t> Retrospective review</a:t>
          </a:r>
          <a:endParaRPr lang="en-US" sz="4400" dirty="0"/>
        </a:p>
      </dgm:t>
    </dgm:pt>
    <dgm:pt modelId="{B7642C31-D795-4433-987D-71A2559D014D}" type="parTrans" cxnId="{6AD3BD20-805D-48DE-84B8-4B702F14E4CF}">
      <dgm:prSet/>
      <dgm:spPr/>
      <dgm:t>
        <a:bodyPr/>
        <a:lstStyle/>
        <a:p>
          <a:endParaRPr lang="en-US"/>
        </a:p>
      </dgm:t>
    </dgm:pt>
    <dgm:pt modelId="{5EE25F55-C282-45D6-AC65-3C5C983CBB14}" type="sibTrans" cxnId="{6AD3BD20-805D-48DE-84B8-4B702F14E4CF}">
      <dgm:prSet/>
      <dgm:spPr/>
      <dgm:t>
        <a:bodyPr/>
        <a:lstStyle/>
        <a:p>
          <a:endParaRPr lang="en-US"/>
        </a:p>
      </dgm:t>
    </dgm:pt>
    <dgm:pt modelId="{60376F91-8BD6-4FB9-B69E-52E3564446D8}">
      <dgm:prSet custT="1"/>
      <dgm:spPr/>
      <dgm:t>
        <a:bodyPr/>
        <a:lstStyle/>
        <a:p>
          <a:r>
            <a:rPr lang="en-GB" sz="4400" dirty="0"/>
            <a:t> Prospectively maintained database</a:t>
          </a:r>
          <a:endParaRPr lang="en-US" sz="4400" dirty="0"/>
        </a:p>
      </dgm:t>
    </dgm:pt>
    <dgm:pt modelId="{3418292C-EEC0-4A15-88BA-9CF4DB34A41F}" type="parTrans" cxnId="{77AD9E41-A76B-4663-933F-725717484F81}">
      <dgm:prSet/>
      <dgm:spPr/>
      <dgm:t>
        <a:bodyPr/>
        <a:lstStyle/>
        <a:p>
          <a:endParaRPr lang="en-US"/>
        </a:p>
      </dgm:t>
    </dgm:pt>
    <dgm:pt modelId="{2EC780BA-FC54-4648-BCEF-D8A9E6A730CF}" type="sibTrans" cxnId="{77AD9E41-A76B-4663-933F-725717484F81}">
      <dgm:prSet/>
      <dgm:spPr/>
      <dgm:t>
        <a:bodyPr/>
        <a:lstStyle/>
        <a:p>
          <a:endParaRPr lang="en-US"/>
        </a:p>
      </dgm:t>
    </dgm:pt>
    <dgm:pt modelId="{91103E3C-6084-4586-B4E3-104DA079F50B}">
      <dgm:prSet custT="1"/>
      <dgm:spPr/>
      <dgm:t>
        <a:bodyPr/>
        <a:lstStyle/>
        <a:p>
          <a:r>
            <a:rPr lang="en-GB" sz="4400" dirty="0"/>
            <a:t> Tertiary vascular centre</a:t>
          </a:r>
          <a:endParaRPr lang="en-US" sz="4400" dirty="0"/>
        </a:p>
      </dgm:t>
    </dgm:pt>
    <dgm:pt modelId="{8FA6973B-4D38-4DFD-930F-D8211F9D6C6A}" type="parTrans" cxnId="{AF61D217-DD48-4DEF-AF8E-4EF7635518DA}">
      <dgm:prSet/>
      <dgm:spPr/>
      <dgm:t>
        <a:bodyPr/>
        <a:lstStyle/>
        <a:p>
          <a:endParaRPr lang="en-US"/>
        </a:p>
      </dgm:t>
    </dgm:pt>
    <dgm:pt modelId="{18D0A7D5-B760-4D07-A44E-202DF11D33FE}" type="sibTrans" cxnId="{AF61D217-DD48-4DEF-AF8E-4EF7635518DA}">
      <dgm:prSet/>
      <dgm:spPr/>
      <dgm:t>
        <a:bodyPr/>
        <a:lstStyle/>
        <a:p>
          <a:endParaRPr lang="en-US"/>
        </a:p>
      </dgm:t>
    </dgm:pt>
    <dgm:pt modelId="{3D000EBD-6F73-4E9E-8C62-A32385A4AED4}">
      <dgm:prSet custT="1"/>
      <dgm:spPr/>
      <dgm:t>
        <a:bodyPr/>
        <a:lstStyle/>
        <a:p>
          <a:r>
            <a:rPr lang="en-GB" sz="4400" dirty="0"/>
            <a:t> n = 157</a:t>
          </a:r>
          <a:endParaRPr lang="en-US" sz="4400" dirty="0"/>
        </a:p>
      </dgm:t>
    </dgm:pt>
    <dgm:pt modelId="{2DFC1178-9A1E-4ABB-BCC3-B4FABCF50088}" type="parTrans" cxnId="{295E30F0-244D-4521-944A-C9625AE29687}">
      <dgm:prSet/>
      <dgm:spPr/>
      <dgm:t>
        <a:bodyPr/>
        <a:lstStyle/>
        <a:p>
          <a:endParaRPr lang="en-US"/>
        </a:p>
      </dgm:t>
    </dgm:pt>
    <dgm:pt modelId="{E8B30CA0-0395-4DE4-83FD-090B32FC638A}" type="sibTrans" cxnId="{295E30F0-244D-4521-944A-C9625AE29687}">
      <dgm:prSet/>
      <dgm:spPr/>
      <dgm:t>
        <a:bodyPr/>
        <a:lstStyle/>
        <a:p>
          <a:endParaRPr lang="en-US"/>
        </a:p>
      </dgm:t>
    </dgm:pt>
    <dgm:pt modelId="{97CE0582-360E-417E-8CCF-526A9612AE51}">
      <dgm:prSet custT="1"/>
      <dgm:spPr/>
      <dgm:t>
        <a:bodyPr/>
        <a:lstStyle/>
        <a:p>
          <a:r>
            <a:rPr lang="en-GB" sz="4400" dirty="0"/>
            <a:t> Groups: ≤50 vs &gt;50</a:t>
          </a:r>
          <a:endParaRPr lang="en-US" sz="4400" dirty="0"/>
        </a:p>
      </dgm:t>
    </dgm:pt>
    <dgm:pt modelId="{BB51FB9B-E71E-473F-8371-3719BF73E718}" type="parTrans" cxnId="{493F51D0-645C-434E-87E8-03097FF1456A}">
      <dgm:prSet/>
      <dgm:spPr/>
      <dgm:t>
        <a:bodyPr/>
        <a:lstStyle/>
        <a:p>
          <a:endParaRPr lang="en-US"/>
        </a:p>
      </dgm:t>
    </dgm:pt>
    <dgm:pt modelId="{1E8E94E3-D09E-4CA8-8F48-417565140165}" type="sibTrans" cxnId="{493F51D0-645C-434E-87E8-03097FF1456A}">
      <dgm:prSet/>
      <dgm:spPr/>
      <dgm:t>
        <a:bodyPr/>
        <a:lstStyle/>
        <a:p>
          <a:endParaRPr lang="en-US"/>
        </a:p>
      </dgm:t>
    </dgm:pt>
    <dgm:pt modelId="{C499ADD4-FF55-7543-A11D-62BDFF26A264}" type="pres">
      <dgm:prSet presAssocID="{A8E968AD-7410-4E36-AACF-531A02780E8B}" presName="cycle" presStyleCnt="0">
        <dgm:presLayoutVars>
          <dgm:dir/>
          <dgm:resizeHandles val="exact"/>
        </dgm:presLayoutVars>
      </dgm:prSet>
      <dgm:spPr/>
    </dgm:pt>
    <dgm:pt modelId="{4F23C8BE-EF18-AE48-A589-834935874DCF}" type="pres">
      <dgm:prSet presAssocID="{C4489D7C-F188-4D5E-BC57-4D25EC26ED32}" presName="node" presStyleLbl="revTx" presStyleIdx="0" presStyleCnt="1">
        <dgm:presLayoutVars>
          <dgm:bulletEnabled val="1"/>
        </dgm:presLayoutVars>
      </dgm:prSet>
      <dgm:spPr/>
    </dgm:pt>
  </dgm:ptLst>
  <dgm:cxnLst>
    <dgm:cxn modelId="{AF61D217-DD48-4DEF-AF8E-4EF7635518DA}" srcId="{C4489D7C-F188-4D5E-BC57-4D25EC26ED32}" destId="{91103E3C-6084-4586-B4E3-104DA079F50B}" srcOrd="2" destOrd="0" parTransId="{8FA6973B-4D38-4DFD-930F-D8211F9D6C6A}" sibTransId="{18D0A7D5-B760-4D07-A44E-202DF11D33FE}"/>
    <dgm:cxn modelId="{6AD3BD20-805D-48DE-84B8-4B702F14E4CF}" srcId="{C4489D7C-F188-4D5E-BC57-4D25EC26ED32}" destId="{1DED56EF-59A7-463F-9E72-A16F2E911BBD}" srcOrd="0" destOrd="0" parTransId="{B7642C31-D795-4433-987D-71A2559D014D}" sibTransId="{5EE25F55-C282-45D6-AC65-3C5C983CBB14}"/>
    <dgm:cxn modelId="{C33F8221-A832-0B49-914B-008FD6EC6C26}" type="presOf" srcId="{C4489D7C-F188-4D5E-BC57-4D25EC26ED32}" destId="{4F23C8BE-EF18-AE48-A589-834935874DCF}" srcOrd="0" destOrd="0" presId="urn:microsoft.com/office/officeart/2005/8/layout/cycle1"/>
    <dgm:cxn modelId="{41B2052F-8720-EF42-90B3-25E5458F7BDF}" type="presOf" srcId="{1DED56EF-59A7-463F-9E72-A16F2E911BBD}" destId="{4F23C8BE-EF18-AE48-A589-834935874DCF}" srcOrd="0" destOrd="1" presId="urn:microsoft.com/office/officeart/2005/8/layout/cycle1"/>
    <dgm:cxn modelId="{77AD9E41-A76B-4663-933F-725717484F81}" srcId="{C4489D7C-F188-4D5E-BC57-4D25EC26ED32}" destId="{60376F91-8BD6-4FB9-B69E-52E3564446D8}" srcOrd="1" destOrd="0" parTransId="{3418292C-EEC0-4A15-88BA-9CF4DB34A41F}" sibTransId="{2EC780BA-FC54-4648-BCEF-D8A9E6A730CF}"/>
    <dgm:cxn modelId="{5A2A5D5B-AD55-834D-B544-98C8715EB242}" type="presOf" srcId="{A8E968AD-7410-4E36-AACF-531A02780E8B}" destId="{C499ADD4-FF55-7543-A11D-62BDFF26A264}" srcOrd="0" destOrd="0" presId="urn:microsoft.com/office/officeart/2005/8/layout/cycle1"/>
    <dgm:cxn modelId="{8653BDAB-0405-BC4E-B264-AD4BDC33BD40}" type="presOf" srcId="{97CE0582-360E-417E-8CCF-526A9612AE51}" destId="{4F23C8BE-EF18-AE48-A589-834935874DCF}" srcOrd="0" destOrd="5" presId="urn:microsoft.com/office/officeart/2005/8/layout/cycle1"/>
    <dgm:cxn modelId="{48D146AC-C557-EA42-B8F2-E5EA90229F2E}" type="presOf" srcId="{60376F91-8BD6-4FB9-B69E-52E3564446D8}" destId="{4F23C8BE-EF18-AE48-A589-834935874DCF}" srcOrd="0" destOrd="2" presId="urn:microsoft.com/office/officeart/2005/8/layout/cycle1"/>
    <dgm:cxn modelId="{B931B1AD-3ABA-634A-902B-DB727A83DAF4}" type="presOf" srcId="{3D000EBD-6F73-4E9E-8C62-A32385A4AED4}" destId="{4F23C8BE-EF18-AE48-A589-834935874DCF}" srcOrd="0" destOrd="4" presId="urn:microsoft.com/office/officeart/2005/8/layout/cycle1"/>
    <dgm:cxn modelId="{62EBC1BB-3333-714F-882F-56C38B63187E}" type="presOf" srcId="{91103E3C-6084-4586-B4E3-104DA079F50B}" destId="{4F23C8BE-EF18-AE48-A589-834935874DCF}" srcOrd="0" destOrd="3" presId="urn:microsoft.com/office/officeart/2005/8/layout/cycle1"/>
    <dgm:cxn modelId="{6202A7CB-6386-4499-8C8B-F2AD5AE23273}" srcId="{A8E968AD-7410-4E36-AACF-531A02780E8B}" destId="{C4489D7C-F188-4D5E-BC57-4D25EC26ED32}" srcOrd="0" destOrd="0" parTransId="{2A69AF8C-5CA4-4EE5-9669-B7529D983DF6}" sibTransId="{45321EAC-7E25-4360-8DB0-71963580DDE2}"/>
    <dgm:cxn modelId="{493F51D0-645C-434E-87E8-03097FF1456A}" srcId="{C4489D7C-F188-4D5E-BC57-4D25EC26ED32}" destId="{97CE0582-360E-417E-8CCF-526A9612AE51}" srcOrd="4" destOrd="0" parTransId="{BB51FB9B-E71E-473F-8371-3719BF73E718}" sibTransId="{1E8E94E3-D09E-4CA8-8F48-417565140165}"/>
    <dgm:cxn modelId="{295E30F0-244D-4521-944A-C9625AE29687}" srcId="{C4489D7C-F188-4D5E-BC57-4D25EC26ED32}" destId="{3D000EBD-6F73-4E9E-8C62-A32385A4AED4}" srcOrd="3" destOrd="0" parTransId="{2DFC1178-9A1E-4ABB-BCC3-B4FABCF50088}" sibTransId="{E8B30CA0-0395-4DE4-83FD-090B32FC638A}"/>
    <dgm:cxn modelId="{B9D3ACD1-6F15-C741-93F1-65E0FAC4BD23}" type="presParOf" srcId="{C499ADD4-FF55-7543-A11D-62BDFF26A264}" destId="{4F23C8BE-EF18-AE48-A589-834935874DCF}" srcOrd="0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73880A-6CBD-445A-A271-991F3DEFF0C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F391BE3-88D3-432B-AA0D-E322AE0B27D1}">
      <dgm:prSet custT="1"/>
      <dgm:spPr/>
      <dgm:t>
        <a:bodyPr/>
        <a:lstStyle/>
        <a:p>
          <a:r>
            <a:rPr lang="en-GB" sz="6500" dirty="0"/>
            <a:t>Older:</a:t>
          </a:r>
          <a:br>
            <a:rPr lang="en-GB" sz="6500" dirty="0"/>
          </a:br>
          <a:r>
            <a:rPr lang="en-GB" sz="4800" dirty="0"/>
            <a:t>AF → Embolus → Mortality</a:t>
          </a:r>
          <a:endParaRPr lang="en-US" sz="6500" dirty="0"/>
        </a:p>
      </dgm:t>
    </dgm:pt>
    <dgm:pt modelId="{F4EBE9F0-1A10-46CA-B5F4-BA0B95DA1AAE}" type="parTrans" cxnId="{45C73688-D5B5-4FDC-A58A-BDC2FED9D238}">
      <dgm:prSet/>
      <dgm:spPr/>
      <dgm:t>
        <a:bodyPr/>
        <a:lstStyle/>
        <a:p>
          <a:endParaRPr lang="en-US"/>
        </a:p>
      </dgm:t>
    </dgm:pt>
    <dgm:pt modelId="{DF432F10-1A3C-4AC8-BE67-6A89193C58DE}" type="sibTrans" cxnId="{45C73688-D5B5-4FDC-A58A-BDC2FED9D238}">
      <dgm:prSet/>
      <dgm:spPr/>
      <dgm:t>
        <a:bodyPr/>
        <a:lstStyle/>
        <a:p>
          <a:endParaRPr lang="en-US"/>
        </a:p>
      </dgm:t>
    </dgm:pt>
    <dgm:pt modelId="{35E78739-E6AD-4087-A04F-F3D9B9B9EB33}">
      <dgm:prSet custT="1"/>
      <dgm:spPr/>
      <dgm:t>
        <a:bodyPr/>
        <a:lstStyle/>
        <a:p>
          <a:r>
            <a:rPr lang="en-GB" sz="5400" dirty="0"/>
            <a:t>Younger:</a:t>
          </a:r>
          <a:br>
            <a:rPr lang="en-GB" sz="5400" dirty="0"/>
          </a:br>
          <a:r>
            <a:rPr lang="en-GB" sz="4800" dirty="0"/>
            <a:t>Unknown → Recurrence → Re-intervention</a:t>
          </a:r>
          <a:endParaRPr lang="en-US" sz="5400" dirty="0"/>
        </a:p>
      </dgm:t>
    </dgm:pt>
    <dgm:pt modelId="{B80FE112-F667-4D12-B8D7-F825FE53732A}" type="parTrans" cxnId="{A055534B-8193-4490-95EB-0973D19436C2}">
      <dgm:prSet/>
      <dgm:spPr/>
      <dgm:t>
        <a:bodyPr/>
        <a:lstStyle/>
        <a:p>
          <a:endParaRPr lang="en-US"/>
        </a:p>
      </dgm:t>
    </dgm:pt>
    <dgm:pt modelId="{B9DECB93-84CE-47A6-8090-F19697BCEA03}" type="sibTrans" cxnId="{A055534B-8193-4490-95EB-0973D19436C2}">
      <dgm:prSet/>
      <dgm:spPr/>
      <dgm:t>
        <a:bodyPr/>
        <a:lstStyle/>
        <a:p>
          <a:endParaRPr lang="en-US"/>
        </a:p>
      </dgm:t>
    </dgm:pt>
    <dgm:pt modelId="{BA6D9BE1-BF67-8749-A636-5556A94F587B}" type="pres">
      <dgm:prSet presAssocID="{A573880A-6CBD-445A-A271-991F3DEFF0C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E5422D-395E-EF49-840C-DA819E3B53BB}" type="pres">
      <dgm:prSet presAssocID="{FF391BE3-88D3-432B-AA0D-E322AE0B27D1}" presName="hierRoot1" presStyleCnt="0"/>
      <dgm:spPr/>
    </dgm:pt>
    <dgm:pt modelId="{B7DB26C4-6A0B-7546-9B06-C1C23FC92887}" type="pres">
      <dgm:prSet presAssocID="{FF391BE3-88D3-432B-AA0D-E322AE0B27D1}" presName="composite" presStyleCnt="0"/>
      <dgm:spPr/>
    </dgm:pt>
    <dgm:pt modelId="{31EBB025-64B2-B245-87EB-288CCB727EF7}" type="pres">
      <dgm:prSet presAssocID="{FF391BE3-88D3-432B-AA0D-E322AE0B27D1}" presName="background" presStyleLbl="node0" presStyleIdx="0" presStyleCnt="2"/>
      <dgm:spPr/>
    </dgm:pt>
    <dgm:pt modelId="{7237A742-F0B6-3D4D-AB72-F000292E5A6A}" type="pres">
      <dgm:prSet presAssocID="{FF391BE3-88D3-432B-AA0D-E322AE0B27D1}" presName="text" presStyleLbl="fgAcc0" presStyleIdx="0" presStyleCnt="2">
        <dgm:presLayoutVars>
          <dgm:chPref val="3"/>
        </dgm:presLayoutVars>
      </dgm:prSet>
      <dgm:spPr/>
    </dgm:pt>
    <dgm:pt modelId="{21C7B2D7-6D39-E443-8DAD-6720FB909243}" type="pres">
      <dgm:prSet presAssocID="{FF391BE3-88D3-432B-AA0D-E322AE0B27D1}" presName="hierChild2" presStyleCnt="0"/>
      <dgm:spPr/>
    </dgm:pt>
    <dgm:pt modelId="{CF1E8805-5FE2-C744-8BAD-FC41FFC53A56}" type="pres">
      <dgm:prSet presAssocID="{35E78739-E6AD-4087-A04F-F3D9B9B9EB33}" presName="hierRoot1" presStyleCnt="0"/>
      <dgm:spPr/>
    </dgm:pt>
    <dgm:pt modelId="{087F9D1A-A7A4-0D4E-B75F-3AD0DDBC547D}" type="pres">
      <dgm:prSet presAssocID="{35E78739-E6AD-4087-A04F-F3D9B9B9EB33}" presName="composite" presStyleCnt="0"/>
      <dgm:spPr/>
    </dgm:pt>
    <dgm:pt modelId="{51BDAC0B-159F-C243-B7DA-D4999B1AADDE}" type="pres">
      <dgm:prSet presAssocID="{35E78739-E6AD-4087-A04F-F3D9B9B9EB33}" presName="background" presStyleLbl="node0" presStyleIdx="1" presStyleCnt="2"/>
      <dgm:spPr/>
    </dgm:pt>
    <dgm:pt modelId="{35E285B8-A0A8-B947-8742-0F731B92418F}" type="pres">
      <dgm:prSet presAssocID="{35E78739-E6AD-4087-A04F-F3D9B9B9EB33}" presName="text" presStyleLbl="fgAcc0" presStyleIdx="1" presStyleCnt="2">
        <dgm:presLayoutVars>
          <dgm:chPref val="3"/>
        </dgm:presLayoutVars>
      </dgm:prSet>
      <dgm:spPr/>
    </dgm:pt>
    <dgm:pt modelId="{28DC9100-AC59-AF4B-A4C9-0BEE5971AC2C}" type="pres">
      <dgm:prSet presAssocID="{35E78739-E6AD-4087-A04F-F3D9B9B9EB33}" presName="hierChild2" presStyleCnt="0"/>
      <dgm:spPr/>
    </dgm:pt>
  </dgm:ptLst>
  <dgm:cxnLst>
    <dgm:cxn modelId="{A055534B-8193-4490-95EB-0973D19436C2}" srcId="{A573880A-6CBD-445A-A271-991F3DEFF0C5}" destId="{35E78739-E6AD-4087-A04F-F3D9B9B9EB33}" srcOrd="1" destOrd="0" parTransId="{B80FE112-F667-4D12-B8D7-F825FE53732A}" sibTransId="{B9DECB93-84CE-47A6-8090-F19697BCEA03}"/>
    <dgm:cxn modelId="{195F0580-B330-3D4B-A159-EB5CC4D85597}" type="presOf" srcId="{35E78739-E6AD-4087-A04F-F3D9B9B9EB33}" destId="{35E285B8-A0A8-B947-8742-0F731B92418F}" srcOrd="0" destOrd="0" presId="urn:microsoft.com/office/officeart/2005/8/layout/hierarchy1"/>
    <dgm:cxn modelId="{45C73688-D5B5-4FDC-A58A-BDC2FED9D238}" srcId="{A573880A-6CBD-445A-A271-991F3DEFF0C5}" destId="{FF391BE3-88D3-432B-AA0D-E322AE0B27D1}" srcOrd="0" destOrd="0" parTransId="{F4EBE9F0-1A10-46CA-B5F4-BA0B95DA1AAE}" sibTransId="{DF432F10-1A3C-4AC8-BE67-6A89193C58DE}"/>
    <dgm:cxn modelId="{A41AF091-91C2-954E-803D-FC42CE344214}" type="presOf" srcId="{A573880A-6CBD-445A-A271-991F3DEFF0C5}" destId="{BA6D9BE1-BF67-8749-A636-5556A94F587B}" srcOrd="0" destOrd="0" presId="urn:microsoft.com/office/officeart/2005/8/layout/hierarchy1"/>
    <dgm:cxn modelId="{AEE22C96-33C8-F444-B7E5-5E46A72EB574}" type="presOf" srcId="{FF391BE3-88D3-432B-AA0D-E322AE0B27D1}" destId="{7237A742-F0B6-3D4D-AB72-F000292E5A6A}" srcOrd="0" destOrd="0" presId="urn:microsoft.com/office/officeart/2005/8/layout/hierarchy1"/>
    <dgm:cxn modelId="{44338100-8F0B-A943-A338-49F62545A092}" type="presParOf" srcId="{BA6D9BE1-BF67-8749-A636-5556A94F587B}" destId="{0FE5422D-395E-EF49-840C-DA819E3B53BB}" srcOrd="0" destOrd="0" presId="urn:microsoft.com/office/officeart/2005/8/layout/hierarchy1"/>
    <dgm:cxn modelId="{2B4797FE-4739-4346-A5DC-EA8E01CAF7F7}" type="presParOf" srcId="{0FE5422D-395E-EF49-840C-DA819E3B53BB}" destId="{B7DB26C4-6A0B-7546-9B06-C1C23FC92887}" srcOrd="0" destOrd="0" presId="urn:microsoft.com/office/officeart/2005/8/layout/hierarchy1"/>
    <dgm:cxn modelId="{89B4DA64-FFBD-6C40-B8C7-C4C7AA93CEF7}" type="presParOf" srcId="{B7DB26C4-6A0B-7546-9B06-C1C23FC92887}" destId="{31EBB025-64B2-B245-87EB-288CCB727EF7}" srcOrd="0" destOrd="0" presId="urn:microsoft.com/office/officeart/2005/8/layout/hierarchy1"/>
    <dgm:cxn modelId="{E7CF82BB-A13D-4849-9A92-8DB2A99CAF20}" type="presParOf" srcId="{B7DB26C4-6A0B-7546-9B06-C1C23FC92887}" destId="{7237A742-F0B6-3D4D-AB72-F000292E5A6A}" srcOrd="1" destOrd="0" presId="urn:microsoft.com/office/officeart/2005/8/layout/hierarchy1"/>
    <dgm:cxn modelId="{B51543F3-720F-2843-9679-F8CF4F7F0839}" type="presParOf" srcId="{0FE5422D-395E-EF49-840C-DA819E3B53BB}" destId="{21C7B2D7-6D39-E443-8DAD-6720FB909243}" srcOrd="1" destOrd="0" presId="urn:microsoft.com/office/officeart/2005/8/layout/hierarchy1"/>
    <dgm:cxn modelId="{339427C1-DF2C-D141-8480-7AE17AEBC462}" type="presParOf" srcId="{BA6D9BE1-BF67-8749-A636-5556A94F587B}" destId="{CF1E8805-5FE2-C744-8BAD-FC41FFC53A56}" srcOrd="1" destOrd="0" presId="urn:microsoft.com/office/officeart/2005/8/layout/hierarchy1"/>
    <dgm:cxn modelId="{83E21895-CDF9-6C45-BF10-51EE8DC95194}" type="presParOf" srcId="{CF1E8805-5FE2-C744-8BAD-FC41FFC53A56}" destId="{087F9D1A-A7A4-0D4E-B75F-3AD0DDBC547D}" srcOrd="0" destOrd="0" presId="urn:microsoft.com/office/officeart/2005/8/layout/hierarchy1"/>
    <dgm:cxn modelId="{1B1978AD-DF14-314B-A38E-566A47D04C82}" type="presParOf" srcId="{087F9D1A-A7A4-0D4E-B75F-3AD0DDBC547D}" destId="{51BDAC0B-159F-C243-B7DA-D4999B1AADDE}" srcOrd="0" destOrd="0" presId="urn:microsoft.com/office/officeart/2005/8/layout/hierarchy1"/>
    <dgm:cxn modelId="{89456EE4-B8C4-4D49-AF51-D35D5FBE5D22}" type="presParOf" srcId="{087F9D1A-A7A4-0D4E-B75F-3AD0DDBC547D}" destId="{35E285B8-A0A8-B947-8742-0F731B92418F}" srcOrd="1" destOrd="0" presId="urn:microsoft.com/office/officeart/2005/8/layout/hierarchy1"/>
    <dgm:cxn modelId="{F10F1786-1784-1241-9082-E6A04E5E75BC}" type="presParOf" srcId="{CF1E8805-5FE2-C744-8BAD-FC41FFC53A56}" destId="{28DC9100-AC59-AF4B-A4C9-0BEE5971AC2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BFEC79-D670-40E0-A39B-DC46C638956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4820E79-9CB9-4382-AEC0-9919049FC532}">
      <dgm:prSet/>
      <dgm:spPr/>
      <dgm:t>
        <a:bodyPr/>
        <a:lstStyle/>
        <a:p>
          <a:r>
            <a:rPr lang="en-GB" b="0" i="0"/>
            <a:t>ALI is not age-neutral</a:t>
          </a:r>
          <a:endParaRPr lang="en-US"/>
        </a:p>
      </dgm:t>
    </dgm:pt>
    <dgm:pt modelId="{8F5D638C-8220-4D65-A86F-38FA5107D24A}" type="parTrans" cxnId="{7001E938-B637-433B-A4D6-93436B96358C}">
      <dgm:prSet/>
      <dgm:spPr/>
      <dgm:t>
        <a:bodyPr/>
        <a:lstStyle/>
        <a:p>
          <a:endParaRPr lang="en-US"/>
        </a:p>
      </dgm:t>
    </dgm:pt>
    <dgm:pt modelId="{2B5A0021-08DB-4E83-B2DB-F1E7579FF8D9}" type="sibTrans" cxnId="{7001E938-B637-433B-A4D6-93436B96358C}">
      <dgm:prSet/>
      <dgm:spPr/>
      <dgm:t>
        <a:bodyPr/>
        <a:lstStyle/>
        <a:p>
          <a:endParaRPr lang="en-US"/>
        </a:p>
      </dgm:t>
    </dgm:pt>
    <dgm:pt modelId="{15DDC8E4-1222-48DB-B7EB-637F9DCD2D94}">
      <dgm:prSet/>
      <dgm:spPr/>
      <dgm:t>
        <a:bodyPr/>
        <a:lstStyle/>
        <a:p>
          <a:r>
            <a:rPr lang="en-GB" b="0" i="0"/>
            <a:t>Different age groups follow different disease pathways</a:t>
          </a:r>
          <a:endParaRPr lang="en-US"/>
        </a:p>
      </dgm:t>
    </dgm:pt>
    <dgm:pt modelId="{00EE5841-2306-426A-B7DE-DF6D0AC946B6}" type="parTrans" cxnId="{B72CAED8-EA91-48CE-9581-6CFC13C298C7}">
      <dgm:prSet/>
      <dgm:spPr/>
      <dgm:t>
        <a:bodyPr/>
        <a:lstStyle/>
        <a:p>
          <a:endParaRPr lang="en-US"/>
        </a:p>
      </dgm:t>
    </dgm:pt>
    <dgm:pt modelId="{E7B50AA2-3AB5-4B51-8A1E-0A392A78FEA9}" type="sibTrans" cxnId="{B72CAED8-EA91-48CE-9581-6CFC13C298C7}">
      <dgm:prSet/>
      <dgm:spPr/>
      <dgm:t>
        <a:bodyPr/>
        <a:lstStyle/>
        <a:p>
          <a:endParaRPr lang="en-US"/>
        </a:p>
      </dgm:t>
    </dgm:pt>
    <dgm:pt modelId="{784C2B29-B5F5-4E0D-82FB-D32CA4D5546A}">
      <dgm:prSet/>
      <dgm:spPr/>
      <dgm:t>
        <a:bodyPr/>
        <a:lstStyle/>
        <a:p>
          <a:r>
            <a:rPr lang="en-GB" b="0" i="0"/>
            <a:t>Management should be age-stratified</a:t>
          </a:r>
          <a:endParaRPr lang="en-US"/>
        </a:p>
      </dgm:t>
    </dgm:pt>
    <dgm:pt modelId="{71483F2C-2002-4A7E-B66F-8E860119D828}" type="parTrans" cxnId="{F7455A86-E6AB-4271-93C3-8EEC958AD77B}">
      <dgm:prSet/>
      <dgm:spPr/>
      <dgm:t>
        <a:bodyPr/>
        <a:lstStyle/>
        <a:p>
          <a:endParaRPr lang="en-US"/>
        </a:p>
      </dgm:t>
    </dgm:pt>
    <dgm:pt modelId="{CDBE4D57-D5F0-4BC9-8BED-5179483D7825}" type="sibTrans" cxnId="{F7455A86-E6AB-4271-93C3-8EEC958AD77B}">
      <dgm:prSet/>
      <dgm:spPr/>
      <dgm:t>
        <a:bodyPr/>
        <a:lstStyle/>
        <a:p>
          <a:endParaRPr lang="en-US"/>
        </a:p>
      </dgm:t>
    </dgm:pt>
    <dgm:pt modelId="{8104E60D-C9F0-C84D-B09B-C24D1ACFF526}" type="pres">
      <dgm:prSet presAssocID="{2EBFEC79-D670-40E0-A39B-DC46C6389569}" presName="vert0" presStyleCnt="0">
        <dgm:presLayoutVars>
          <dgm:dir/>
          <dgm:animOne val="branch"/>
          <dgm:animLvl val="lvl"/>
        </dgm:presLayoutVars>
      </dgm:prSet>
      <dgm:spPr/>
    </dgm:pt>
    <dgm:pt modelId="{39774433-D3EA-8043-991E-B4E4A91E4AD9}" type="pres">
      <dgm:prSet presAssocID="{04820E79-9CB9-4382-AEC0-9919049FC532}" presName="thickLine" presStyleLbl="alignNode1" presStyleIdx="0" presStyleCnt="3"/>
      <dgm:spPr/>
    </dgm:pt>
    <dgm:pt modelId="{C7A520B2-240F-3744-BE90-2B683F00F0B1}" type="pres">
      <dgm:prSet presAssocID="{04820E79-9CB9-4382-AEC0-9919049FC532}" presName="horz1" presStyleCnt="0"/>
      <dgm:spPr/>
    </dgm:pt>
    <dgm:pt modelId="{793EA85E-C5F4-394B-8F0C-B68D2A2967BF}" type="pres">
      <dgm:prSet presAssocID="{04820E79-9CB9-4382-AEC0-9919049FC532}" presName="tx1" presStyleLbl="revTx" presStyleIdx="0" presStyleCnt="3"/>
      <dgm:spPr/>
    </dgm:pt>
    <dgm:pt modelId="{3D687B64-36EA-E246-8EF8-8414E1567C45}" type="pres">
      <dgm:prSet presAssocID="{04820E79-9CB9-4382-AEC0-9919049FC532}" presName="vert1" presStyleCnt="0"/>
      <dgm:spPr/>
    </dgm:pt>
    <dgm:pt modelId="{6CC33D40-5BD6-824C-8193-9A7BFCC76BDD}" type="pres">
      <dgm:prSet presAssocID="{15DDC8E4-1222-48DB-B7EB-637F9DCD2D94}" presName="thickLine" presStyleLbl="alignNode1" presStyleIdx="1" presStyleCnt="3"/>
      <dgm:spPr/>
    </dgm:pt>
    <dgm:pt modelId="{65B38B0B-2359-E844-B495-05F8BDD45240}" type="pres">
      <dgm:prSet presAssocID="{15DDC8E4-1222-48DB-B7EB-637F9DCD2D94}" presName="horz1" presStyleCnt="0"/>
      <dgm:spPr/>
    </dgm:pt>
    <dgm:pt modelId="{E38886D6-DD01-6F4C-9372-912B3F013856}" type="pres">
      <dgm:prSet presAssocID="{15DDC8E4-1222-48DB-B7EB-637F9DCD2D94}" presName="tx1" presStyleLbl="revTx" presStyleIdx="1" presStyleCnt="3"/>
      <dgm:spPr/>
    </dgm:pt>
    <dgm:pt modelId="{9DE759A3-0298-F044-88AA-8D1641E8803E}" type="pres">
      <dgm:prSet presAssocID="{15DDC8E4-1222-48DB-B7EB-637F9DCD2D94}" presName="vert1" presStyleCnt="0"/>
      <dgm:spPr/>
    </dgm:pt>
    <dgm:pt modelId="{051F0E72-9396-374F-A70A-E3054FC32D41}" type="pres">
      <dgm:prSet presAssocID="{784C2B29-B5F5-4E0D-82FB-D32CA4D5546A}" presName="thickLine" presStyleLbl="alignNode1" presStyleIdx="2" presStyleCnt="3"/>
      <dgm:spPr/>
    </dgm:pt>
    <dgm:pt modelId="{B3C24D1E-BE22-6743-9062-62A10246EB09}" type="pres">
      <dgm:prSet presAssocID="{784C2B29-B5F5-4E0D-82FB-D32CA4D5546A}" presName="horz1" presStyleCnt="0"/>
      <dgm:spPr/>
    </dgm:pt>
    <dgm:pt modelId="{E7BE5C63-310B-BA42-8952-D9E4388B2E5F}" type="pres">
      <dgm:prSet presAssocID="{784C2B29-B5F5-4E0D-82FB-D32CA4D5546A}" presName="tx1" presStyleLbl="revTx" presStyleIdx="2" presStyleCnt="3"/>
      <dgm:spPr/>
    </dgm:pt>
    <dgm:pt modelId="{F68BA562-D01E-D646-AEC5-26D0D1587BFD}" type="pres">
      <dgm:prSet presAssocID="{784C2B29-B5F5-4E0D-82FB-D32CA4D5546A}" presName="vert1" presStyleCnt="0"/>
      <dgm:spPr/>
    </dgm:pt>
  </dgm:ptLst>
  <dgm:cxnLst>
    <dgm:cxn modelId="{20368E28-0174-F647-B951-7FB2E87DF149}" type="presOf" srcId="{2EBFEC79-D670-40E0-A39B-DC46C6389569}" destId="{8104E60D-C9F0-C84D-B09B-C24D1ACFF526}" srcOrd="0" destOrd="0" presId="urn:microsoft.com/office/officeart/2008/layout/LinedList"/>
    <dgm:cxn modelId="{7001E938-B637-433B-A4D6-93436B96358C}" srcId="{2EBFEC79-D670-40E0-A39B-DC46C6389569}" destId="{04820E79-9CB9-4382-AEC0-9919049FC532}" srcOrd="0" destOrd="0" parTransId="{8F5D638C-8220-4D65-A86F-38FA5107D24A}" sibTransId="{2B5A0021-08DB-4E83-B2DB-F1E7579FF8D9}"/>
    <dgm:cxn modelId="{BA10EA3D-3B25-D449-9CDD-2840B515CED4}" type="presOf" srcId="{784C2B29-B5F5-4E0D-82FB-D32CA4D5546A}" destId="{E7BE5C63-310B-BA42-8952-D9E4388B2E5F}" srcOrd="0" destOrd="0" presId="urn:microsoft.com/office/officeart/2008/layout/LinedList"/>
    <dgm:cxn modelId="{DE6FDD6A-BBA5-384D-AB66-AF991A2D787D}" type="presOf" srcId="{15DDC8E4-1222-48DB-B7EB-637F9DCD2D94}" destId="{E38886D6-DD01-6F4C-9372-912B3F013856}" srcOrd="0" destOrd="0" presId="urn:microsoft.com/office/officeart/2008/layout/LinedList"/>
    <dgm:cxn modelId="{F7455A86-E6AB-4271-93C3-8EEC958AD77B}" srcId="{2EBFEC79-D670-40E0-A39B-DC46C6389569}" destId="{784C2B29-B5F5-4E0D-82FB-D32CA4D5546A}" srcOrd="2" destOrd="0" parTransId="{71483F2C-2002-4A7E-B66F-8E860119D828}" sibTransId="{CDBE4D57-D5F0-4BC9-8BED-5179483D7825}"/>
    <dgm:cxn modelId="{D7EEDC8D-A2DB-9044-9866-C44B3B979CEE}" type="presOf" srcId="{04820E79-9CB9-4382-AEC0-9919049FC532}" destId="{793EA85E-C5F4-394B-8F0C-B68D2A2967BF}" srcOrd="0" destOrd="0" presId="urn:microsoft.com/office/officeart/2008/layout/LinedList"/>
    <dgm:cxn modelId="{B72CAED8-EA91-48CE-9581-6CFC13C298C7}" srcId="{2EBFEC79-D670-40E0-A39B-DC46C6389569}" destId="{15DDC8E4-1222-48DB-B7EB-637F9DCD2D94}" srcOrd="1" destOrd="0" parTransId="{00EE5841-2306-426A-B7DE-DF6D0AC946B6}" sibTransId="{E7B50AA2-3AB5-4B51-8A1E-0A392A78FEA9}"/>
    <dgm:cxn modelId="{7422F525-62DC-EF4E-A21C-FAD25A9439BF}" type="presParOf" srcId="{8104E60D-C9F0-C84D-B09B-C24D1ACFF526}" destId="{39774433-D3EA-8043-991E-B4E4A91E4AD9}" srcOrd="0" destOrd="0" presId="urn:microsoft.com/office/officeart/2008/layout/LinedList"/>
    <dgm:cxn modelId="{F0A10840-4907-E94F-B614-DB6E801C8F10}" type="presParOf" srcId="{8104E60D-C9F0-C84D-B09B-C24D1ACFF526}" destId="{C7A520B2-240F-3744-BE90-2B683F00F0B1}" srcOrd="1" destOrd="0" presId="urn:microsoft.com/office/officeart/2008/layout/LinedList"/>
    <dgm:cxn modelId="{085E5DDE-B551-D94D-B0CA-98814891ABE6}" type="presParOf" srcId="{C7A520B2-240F-3744-BE90-2B683F00F0B1}" destId="{793EA85E-C5F4-394B-8F0C-B68D2A2967BF}" srcOrd="0" destOrd="0" presId="urn:microsoft.com/office/officeart/2008/layout/LinedList"/>
    <dgm:cxn modelId="{ADA43198-83D7-6C44-AF32-7128F9A6A4FA}" type="presParOf" srcId="{C7A520B2-240F-3744-BE90-2B683F00F0B1}" destId="{3D687B64-36EA-E246-8EF8-8414E1567C45}" srcOrd="1" destOrd="0" presId="urn:microsoft.com/office/officeart/2008/layout/LinedList"/>
    <dgm:cxn modelId="{899CBC61-94CB-2B48-94AF-8A44BEAC8FE6}" type="presParOf" srcId="{8104E60D-C9F0-C84D-B09B-C24D1ACFF526}" destId="{6CC33D40-5BD6-824C-8193-9A7BFCC76BDD}" srcOrd="2" destOrd="0" presId="urn:microsoft.com/office/officeart/2008/layout/LinedList"/>
    <dgm:cxn modelId="{B54459EF-C727-3346-898B-8F357DB52B1D}" type="presParOf" srcId="{8104E60D-C9F0-C84D-B09B-C24D1ACFF526}" destId="{65B38B0B-2359-E844-B495-05F8BDD45240}" srcOrd="3" destOrd="0" presId="urn:microsoft.com/office/officeart/2008/layout/LinedList"/>
    <dgm:cxn modelId="{6728B87F-E79C-4E4C-A932-D7A965B367C6}" type="presParOf" srcId="{65B38B0B-2359-E844-B495-05F8BDD45240}" destId="{E38886D6-DD01-6F4C-9372-912B3F013856}" srcOrd="0" destOrd="0" presId="urn:microsoft.com/office/officeart/2008/layout/LinedList"/>
    <dgm:cxn modelId="{2F9504DC-09FA-D340-A851-11158B937330}" type="presParOf" srcId="{65B38B0B-2359-E844-B495-05F8BDD45240}" destId="{9DE759A3-0298-F044-88AA-8D1641E8803E}" srcOrd="1" destOrd="0" presId="urn:microsoft.com/office/officeart/2008/layout/LinedList"/>
    <dgm:cxn modelId="{CE3AB917-01AF-044A-9C64-E20A12B36A51}" type="presParOf" srcId="{8104E60D-C9F0-C84D-B09B-C24D1ACFF526}" destId="{051F0E72-9396-374F-A70A-E3054FC32D41}" srcOrd="4" destOrd="0" presId="urn:microsoft.com/office/officeart/2008/layout/LinedList"/>
    <dgm:cxn modelId="{44D37F8F-D71F-BB4B-A7E8-1FD07335430A}" type="presParOf" srcId="{8104E60D-C9F0-C84D-B09B-C24D1ACFF526}" destId="{B3C24D1E-BE22-6743-9062-62A10246EB09}" srcOrd="5" destOrd="0" presId="urn:microsoft.com/office/officeart/2008/layout/LinedList"/>
    <dgm:cxn modelId="{DB507FA2-305D-3547-B877-DC43ACA202ED}" type="presParOf" srcId="{B3C24D1E-BE22-6743-9062-62A10246EB09}" destId="{E7BE5C63-310B-BA42-8952-D9E4388B2E5F}" srcOrd="0" destOrd="0" presId="urn:microsoft.com/office/officeart/2008/layout/LinedList"/>
    <dgm:cxn modelId="{9857D91C-B29E-BF4A-BB5D-7E02C6352EE4}" type="presParOf" srcId="{B3C24D1E-BE22-6743-9062-62A10246EB09}" destId="{F68BA562-D01E-D646-AEC5-26D0D1587BF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23C8BE-EF18-AE48-A589-834935874DCF}">
      <dsp:nvSpPr>
        <dsp:cNvPr id="0" name=""/>
        <dsp:cNvSpPr/>
      </dsp:nvSpPr>
      <dsp:spPr>
        <a:xfrm>
          <a:off x="1031899" y="3199"/>
          <a:ext cx="5403801" cy="5403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400" b="1" kern="1200" dirty="0"/>
            <a:t>Include:</a:t>
          </a:r>
          <a:endParaRPr lang="en-US" sz="54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4400" kern="1200" dirty="0"/>
            <a:t> Retrospective review</a:t>
          </a:r>
          <a:endParaRPr lang="en-US" sz="44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4400" kern="1200" dirty="0"/>
            <a:t> Prospectively maintained database</a:t>
          </a:r>
          <a:endParaRPr lang="en-US" sz="44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4400" kern="1200" dirty="0"/>
            <a:t> Tertiary vascular centre</a:t>
          </a:r>
          <a:endParaRPr lang="en-US" sz="44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4400" kern="1200" dirty="0"/>
            <a:t> n = 157</a:t>
          </a:r>
          <a:endParaRPr lang="en-US" sz="44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4400" kern="1200" dirty="0"/>
            <a:t> Groups: ≤50 vs &gt;50</a:t>
          </a:r>
          <a:endParaRPr lang="en-US" sz="4400" kern="1200" dirty="0"/>
        </a:p>
      </dsp:txBody>
      <dsp:txXfrm>
        <a:off x="1031899" y="3199"/>
        <a:ext cx="5403801" cy="54038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EBB025-64B2-B245-87EB-288CCB727EF7}">
      <dsp:nvSpPr>
        <dsp:cNvPr id="0" name=""/>
        <dsp:cNvSpPr/>
      </dsp:nvSpPr>
      <dsp:spPr>
        <a:xfrm>
          <a:off x="1505508" y="1652"/>
          <a:ext cx="5730850" cy="3639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37A742-F0B6-3D4D-AB72-F000292E5A6A}">
      <dsp:nvSpPr>
        <dsp:cNvPr id="0" name=""/>
        <dsp:cNvSpPr/>
      </dsp:nvSpPr>
      <dsp:spPr>
        <a:xfrm>
          <a:off x="2142269" y="606575"/>
          <a:ext cx="5730850" cy="36390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500" kern="1200" dirty="0"/>
            <a:t>Older:</a:t>
          </a:r>
          <a:br>
            <a:rPr lang="en-GB" sz="6500" kern="1200" dirty="0"/>
          </a:br>
          <a:r>
            <a:rPr lang="en-GB" sz="4800" kern="1200" dirty="0"/>
            <a:t>AF → Embolus → Mortality</a:t>
          </a:r>
          <a:endParaRPr lang="en-US" sz="6500" kern="1200" dirty="0"/>
        </a:p>
      </dsp:txBody>
      <dsp:txXfrm>
        <a:off x="2248854" y="713160"/>
        <a:ext cx="5517680" cy="3425919"/>
      </dsp:txXfrm>
    </dsp:sp>
    <dsp:sp modelId="{51BDAC0B-159F-C243-B7DA-D4999B1AADDE}">
      <dsp:nvSpPr>
        <dsp:cNvPr id="0" name=""/>
        <dsp:cNvSpPr/>
      </dsp:nvSpPr>
      <dsp:spPr>
        <a:xfrm>
          <a:off x="8509880" y="1652"/>
          <a:ext cx="5730850" cy="3639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E285B8-A0A8-B947-8742-0F731B92418F}">
      <dsp:nvSpPr>
        <dsp:cNvPr id="0" name=""/>
        <dsp:cNvSpPr/>
      </dsp:nvSpPr>
      <dsp:spPr>
        <a:xfrm>
          <a:off x="9146641" y="606575"/>
          <a:ext cx="5730850" cy="36390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400" kern="1200" dirty="0"/>
            <a:t>Younger:</a:t>
          </a:r>
          <a:br>
            <a:rPr lang="en-GB" sz="5400" kern="1200" dirty="0"/>
          </a:br>
          <a:r>
            <a:rPr lang="en-GB" sz="4800" kern="1200" dirty="0"/>
            <a:t>Unknown → Recurrence → Re-intervention</a:t>
          </a:r>
          <a:endParaRPr lang="en-US" sz="5400" kern="1200" dirty="0"/>
        </a:p>
      </dsp:txBody>
      <dsp:txXfrm>
        <a:off x="9253226" y="713160"/>
        <a:ext cx="5517680" cy="34259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774433-D3EA-8043-991E-B4E4A91E4AD9}">
      <dsp:nvSpPr>
        <dsp:cNvPr id="0" name=""/>
        <dsp:cNvSpPr/>
      </dsp:nvSpPr>
      <dsp:spPr>
        <a:xfrm>
          <a:off x="0" y="3050"/>
          <a:ext cx="17373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EA85E-C5F4-394B-8F0C-B68D2A2967BF}">
      <dsp:nvSpPr>
        <dsp:cNvPr id="0" name=""/>
        <dsp:cNvSpPr/>
      </dsp:nvSpPr>
      <dsp:spPr>
        <a:xfrm>
          <a:off x="0" y="3050"/>
          <a:ext cx="17373600" cy="2080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t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0" b="0" i="0" kern="1200"/>
            <a:t>ALI is not age-neutral</a:t>
          </a:r>
          <a:endParaRPr lang="en-US" sz="6000" kern="1200"/>
        </a:p>
      </dsp:txBody>
      <dsp:txXfrm>
        <a:off x="0" y="3050"/>
        <a:ext cx="17373600" cy="2080765"/>
      </dsp:txXfrm>
    </dsp:sp>
    <dsp:sp modelId="{6CC33D40-5BD6-824C-8193-9A7BFCC76BDD}">
      <dsp:nvSpPr>
        <dsp:cNvPr id="0" name=""/>
        <dsp:cNvSpPr/>
      </dsp:nvSpPr>
      <dsp:spPr>
        <a:xfrm>
          <a:off x="0" y="2083816"/>
          <a:ext cx="17373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8886D6-DD01-6F4C-9372-912B3F013856}">
      <dsp:nvSpPr>
        <dsp:cNvPr id="0" name=""/>
        <dsp:cNvSpPr/>
      </dsp:nvSpPr>
      <dsp:spPr>
        <a:xfrm>
          <a:off x="0" y="2083816"/>
          <a:ext cx="17373600" cy="2080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t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0" b="0" i="0" kern="1200"/>
            <a:t>Different age groups follow different disease pathways</a:t>
          </a:r>
          <a:endParaRPr lang="en-US" sz="6000" kern="1200"/>
        </a:p>
      </dsp:txBody>
      <dsp:txXfrm>
        <a:off x="0" y="2083816"/>
        <a:ext cx="17373600" cy="2080765"/>
      </dsp:txXfrm>
    </dsp:sp>
    <dsp:sp modelId="{051F0E72-9396-374F-A70A-E3054FC32D41}">
      <dsp:nvSpPr>
        <dsp:cNvPr id="0" name=""/>
        <dsp:cNvSpPr/>
      </dsp:nvSpPr>
      <dsp:spPr>
        <a:xfrm>
          <a:off x="0" y="4164582"/>
          <a:ext cx="17373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E5C63-310B-BA42-8952-D9E4388B2E5F}">
      <dsp:nvSpPr>
        <dsp:cNvPr id="0" name=""/>
        <dsp:cNvSpPr/>
      </dsp:nvSpPr>
      <dsp:spPr>
        <a:xfrm>
          <a:off x="0" y="4164582"/>
          <a:ext cx="17373600" cy="2080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t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000" b="0" i="0" kern="1200"/>
            <a:t>Management should be age-stratified</a:t>
          </a:r>
          <a:endParaRPr lang="en-US" sz="6000" kern="1200"/>
        </a:p>
      </dsp:txBody>
      <dsp:txXfrm>
        <a:off x="0" y="4164582"/>
        <a:ext cx="17373600" cy="2080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DD9E4F7-C634-DCE5-3DE5-61C8C8AEAB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699" y="4762500"/>
            <a:ext cx="16992600" cy="1470025"/>
          </a:xfrm>
        </p:spPr>
        <p:txBody>
          <a:bodyPr>
            <a:noAutofit/>
          </a:bodyPr>
          <a:lstStyle/>
          <a:p>
            <a:r>
              <a:rPr lang="en-GB" sz="5400" b="1" dirty="0">
                <a:latin typeface="Calibri" panose="020F0502020204030204" pitchFamily="34" charset="0"/>
                <a:cs typeface="Calibri" panose="020F0502020204030204" pitchFamily="34" charset="0"/>
              </a:rPr>
              <a:t>Age-Related Differences in Aetiology and Outcomes of Acute Limb Ischaemia: A Single Centre Experience</a:t>
            </a:r>
            <a:br>
              <a:rPr lang="en-GB" sz="5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LK" sz="5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D1C947-4C8F-C188-516A-F6A214D20CF8}"/>
              </a:ext>
            </a:extLst>
          </p:cNvPr>
          <p:cNvSpPr txBox="1"/>
          <p:nvPr/>
        </p:nvSpPr>
        <p:spPr>
          <a:xfrm>
            <a:off x="990437" y="7581900"/>
            <a:ext cx="16307123" cy="1294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LK" sz="3200" kern="100" dirty="0">
                <a:effectLst/>
                <a:ea typeface="Aptos" panose="020B0004020202020204" pitchFamily="34" charset="0"/>
                <a:cs typeface="Arial Unicode MS" panose="020B0604020202020204" pitchFamily="34" charset="-128"/>
              </a:rPr>
              <a:t>LA Indunil, S Sancheevan, RMP Vishwajith, RPS Prasanga, HFDG De Fonseka, N Gunawansa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LK" sz="3200" kern="100" dirty="0">
                <a:effectLst/>
                <a:ea typeface="Aptos" panose="020B0004020202020204" pitchFamily="34" charset="0"/>
                <a:cs typeface="Arial Unicode MS" panose="020B0604020202020204" pitchFamily="34" charset="-128"/>
              </a:rPr>
              <a:t>Vascular &amp; Transplant Unit(II) , National Hospital Colombo, Sri Lanka.</a:t>
            </a:r>
          </a:p>
        </p:txBody>
      </p:sp>
    </p:spTree>
    <p:extLst>
      <p:ext uri="{BB962C8B-B14F-4D97-AF65-F5344CB8AC3E}">
        <p14:creationId xmlns:p14="http://schemas.microsoft.com/office/powerpoint/2010/main" val="3330812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3AA8A5-1749-4945-E253-91C1DF8D9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266042-324E-857D-3DB1-CDF43AC0B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19300"/>
            <a:ext cx="17373600" cy="1143000"/>
          </a:xfrm>
        </p:spPr>
        <p:txBody>
          <a:bodyPr>
            <a:normAutofit/>
          </a:bodyPr>
          <a:lstStyle/>
          <a:p>
            <a:r>
              <a:rPr lang="en-LK" sz="5400" b="1" dirty="0"/>
              <a:t>Why this matters?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72EDBF-4607-D6EF-2A5E-F53AFFBD0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3543301"/>
            <a:ext cx="160020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400" b="1" dirty="0"/>
              <a:t>Young patient vs elderly patient</a:t>
            </a:r>
          </a:p>
          <a:p>
            <a:pPr marL="0" indent="0">
              <a:buNone/>
            </a:pPr>
            <a:endParaRPr lang="en-GB" sz="4000" dirty="0"/>
          </a:p>
          <a:p>
            <a:r>
              <a:rPr lang="en-GB" sz="4000" dirty="0"/>
              <a:t>Younger patients → atypical causes</a:t>
            </a:r>
          </a:p>
          <a:p>
            <a:r>
              <a:rPr lang="en-GB" sz="4000" dirty="0"/>
              <a:t>Older patients → embolic disease</a:t>
            </a:r>
          </a:p>
          <a:p>
            <a:r>
              <a:rPr lang="en-GB" sz="4000" dirty="0"/>
              <a:t>South Asian comparative data limited</a:t>
            </a:r>
          </a:p>
          <a:p>
            <a:pPr marL="0" indent="0">
              <a:buNone/>
            </a:pPr>
            <a:endParaRPr lang="en-LK" sz="3600" dirty="0"/>
          </a:p>
          <a:p>
            <a:pPr marL="0" indent="0">
              <a:buNone/>
            </a:pPr>
            <a:r>
              <a:rPr lang="en-LK" sz="4400" b="1" dirty="0"/>
              <a:t>Aim: </a:t>
            </a:r>
            <a:r>
              <a:rPr lang="en-GB" sz="4400" dirty="0"/>
              <a:t>To compare aetiology and outcomes in ≤50 and &gt;50 years</a:t>
            </a:r>
            <a:endParaRPr lang="en-LK" sz="4400" dirty="0"/>
          </a:p>
        </p:txBody>
      </p:sp>
    </p:spTree>
    <p:extLst>
      <p:ext uri="{BB962C8B-B14F-4D97-AF65-F5344CB8AC3E}">
        <p14:creationId xmlns:p14="http://schemas.microsoft.com/office/powerpoint/2010/main" val="1122170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E5913BF1-1C2D-309E-1DF5-454C224C4905}"/>
              </a:ext>
            </a:extLst>
          </p:cNvPr>
          <p:cNvSpPr txBox="1">
            <a:spLocks/>
          </p:cNvSpPr>
          <p:nvPr/>
        </p:nvSpPr>
        <p:spPr>
          <a:xfrm>
            <a:off x="457200" y="20193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6000" b="1" dirty="0"/>
              <a:t>Methods</a:t>
            </a:r>
            <a:endParaRPr lang="en-LK" sz="5400" b="1" dirty="0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70364706-9E9F-480D-3993-BD4A4C010199}"/>
              </a:ext>
            </a:extLst>
          </p:cNvPr>
          <p:cNvSpPr txBox="1">
            <a:spLocks/>
          </p:cNvSpPr>
          <p:nvPr/>
        </p:nvSpPr>
        <p:spPr>
          <a:xfrm>
            <a:off x="9829800" y="3543301"/>
            <a:ext cx="7467600" cy="5410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4800" b="1" dirty="0"/>
              <a:t>Outcomes:</a:t>
            </a:r>
            <a:endParaRPr lang="en-GB" sz="4800" dirty="0"/>
          </a:p>
          <a:p>
            <a:r>
              <a:rPr lang="en-GB" sz="4800" dirty="0"/>
              <a:t> Aetiology</a:t>
            </a:r>
          </a:p>
          <a:p>
            <a:r>
              <a:rPr lang="en-GB" sz="4800" dirty="0"/>
              <a:t> Intervention</a:t>
            </a:r>
          </a:p>
          <a:p>
            <a:r>
              <a:rPr lang="en-GB" sz="4800" dirty="0"/>
              <a:t> Re-intervention</a:t>
            </a:r>
          </a:p>
          <a:p>
            <a:r>
              <a:rPr lang="en-GB" sz="4800" dirty="0"/>
              <a:t> Mortality</a:t>
            </a:r>
          </a:p>
          <a:p>
            <a:r>
              <a:rPr lang="en-GB" sz="4800" dirty="0"/>
              <a:t> Limb Salvage</a:t>
            </a: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90D9C26B-D975-0F87-BEB3-C49FB48E36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3682920"/>
              </p:ext>
            </p:extLst>
          </p:nvPr>
        </p:nvGraphicFramePr>
        <p:xfrm>
          <a:off x="990600" y="3543300"/>
          <a:ext cx="7467601" cy="5410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31964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7BF5C0-7950-936A-5D92-A82CF67F5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7282E96-39CA-B065-33FE-B947B4796192}"/>
              </a:ext>
            </a:extLst>
          </p:cNvPr>
          <p:cNvSpPr txBox="1">
            <a:spLocks/>
          </p:cNvSpPr>
          <p:nvPr/>
        </p:nvSpPr>
        <p:spPr>
          <a:xfrm>
            <a:off x="457200" y="20193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6000" b="1" dirty="0"/>
              <a:t>Results</a:t>
            </a:r>
            <a:endParaRPr lang="en-LK" sz="5400" b="1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3CA43E7-A868-8869-A81E-C4F18C3F92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3058947"/>
              </p:ext>
            </p:extLst>
          </p:nvPr>
        </p:nvGraphicFramePr>
        <p:xfrm>
          <a:off x="174812" y="5143500"/>
          <a:ext cx="6225987" cy="432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15CA9BB-3649-21F2-CD18-0F1D421202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0384929"/>
              </p:ext>
            </p:extLst>
          </p:nvPr>
        </p:nvGraphicFramePr>
        <p:xfrm>
          <a:off x="6019799" y="5143500"/>
          <a:ext cx="6225987" cy="432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64E9078-6ABB-B523-8553-1F0F1F48D5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959327"/>
              </p:ext>
            </p:extLst>
          </p:nvPr>
        </p:nvGraphicFramePr>
        <p:xfrm>
          <a:off x="3048000" y="3084340"/>
          <a:ext cx="12192000" cy="1524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811606448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129566341"/>
                    </a:ext>
                  </a:extLst>
                </a:gridCol>
              </a:tblGrid>
              <a:tr h="533986">
                <a:tc>
                  <a:txBody>
                    <a:bodyPr/>
                    <a:lstStyle/>
                    <a:p>
                      <a:pPr algn="ctr"/>
                      <a:r>
                        <a:rPr lang="en-LK" sz="4400" b="0" kern="100" dirty="0">
                          <a:effectLst/>
                        </a:rPr>
                        <a:t>≤50 years</a:t>
                      </a:r>
                      <a:endParaRPr lang="en-LK" sz="44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K" sz="4400" b="0" kern="100" dirty="0">
                          <a:effectLst/>
                        </a:rPr>
                        <a:t>&gt;50 years</a:t>
                      </a:r>
                      <a:endParaRPr lang="en-LK" sz="44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6259816"/>
                  </a:ext>
                </a:extLst>
              </a:tr>
              <a:tr h="533986">
                <a:tc>
                  <a:txBody>
                    <a:bodyPr/>
                    <a:lstStyle/>
                    <a:p>
                      <a:pPr algn="ctr"/>
                      <a:r>
                        <a:rPr lang="en-LK" sz="4400" b="0" kern="100" dirty="0">
                          <a:effectLst/>
                        </a:rPr>
                        <a:t>53 (33.3%)</a:t>
                      </a:r>
                      <a:endParaRPr lang="en-LK" sz="44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K" sz="4400" b="0" kern="100" dirty="0">
                          <a:effectLst/>
                        </a:rPr>
                        <a:t>106 (66.6%)</a:t>
                      </a:r>
                      <a:endParaRPr lang="en-LK" sz="44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237560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712DDDC-D9BF-891C-AFCE-9E662A3A779E}"/>
              </a:ext>
            </a:extLst>
          </p:cNvPr>
          <p:cNvSpPr txBox="1"/>
          <p:nvPr/>
        </p:nvSpPr>
        <p:spPr>
          <a:xfrm>
            <a:off x="12649200" y="5687836"/>
            <a:ext cx="5181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Lead time </a:t>
            </a:r>
            <a:r>
              <a:rPr lang="en-GB" sz="4000" dirty="0"/>
              <a:t>to presentation was</a:t>
            </a:r>
          </a:p>
          <a:p>
            <a:pPr algn="ctr"/>
            <a:r>
              <a:rPr lang="en-GB" sz="4000" dirty="0"/>
              <a:t>similar between groups Median of </a:t>
            </a:r>
            <a:r>
              <a:rPr lang="en-GB" sz="4000" b="1" dirty="0"/>
              <a:t>48 hours </a:t>
            </a:r>
            <a:r>
              <a:rPr lang="en-GB" sz="4000" dirty="0"/>
              <a:t>(p=0.48)</a:t>
            </a:r>
          </a:p>
          <a:p>
            <a:endParaRPr lang="en-LK" sz="4000" dirty="0"/>
          </a:p>
        </p:txBody>
      </p:sp>
    </p:spTree>
    <p:extLst>
      <p:ext uri="{BB962C8B-B14F-4D97-AF65-F5344CB8AC3E}">
        <p14:creationId xmlns:p14="http://schemas.microsoft.com/office/powerpoint/2010/main" val="221293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F678FA-22EC-C3CB-30C3-8A0F5EE0C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51F4B098-630A-2554-B3F7-F13EA02A4E42}"/>
              </a:ext>
            </a:extLst>
          </p:cNvPr>
          <p:cNvSpPr txBox="1">
            <a:spLocks/>
          </p:cNvSpPr>
          <p:nvPr/>
        </p:nvSpPr>
        <p:spPr>
          <a:xfrm>
            <a:off x="457200" y="20193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6000" b="1" dirty="0"/>
              <a:t>Rutherford Grades At Presentation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CAAB9E2-4900-745E-59FC-CC85152ED9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9354283"/>
              </p:ext>
            </p:extLst>
          </p:nvPr>
        </p:nvGraphicFramePr>
        <p:xfrm>
          <a:off x="1944613" y="3374487"/>
          <a:ext cx="6120000" cy="61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01DC228-028E-9B96-F842-29FC127EB9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0534052"/>
              </p:ext>
            </p:extLst>
          </p:nvPr>
        </p:nvGraphicFramePr>
        <p:xfrm>
          <a:off x="9525000" y="3162300"/>
          <a:ext cx="6120000" cy="61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BD1FE9A-BD1F-5030-C5DA-AD1ACD1401A7}"/>
              </a:ext>
            </a:extLst>
          </p:cNvPr>
          <p:cNvSpPr txBox="1"/>
          <p:nvPr/>
        </p:nvSpPr>
        <p:spPr>
          <a:xfrm>
            <a:off x="2822891" y="9494487"/>
            <a:ext cx="13520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0" i="0" u="none" strike="noStrike" dirty="0">
                <a:solidFill>
                  <a:srgbClr val="000000"/>
                </a:solidFill>
                <a:effectLst/>
              </a:rPr>
              <a:t>Older patients presented with </a:t>
            </a:r>
            <a:r>
              <a:rPr lang="en-GB" sz="3200" b="1" i="0" u="none" strike="noStrike" dirty="0">
                <a:solidFill>
                  <a:srgbClr val="000000"/>
                </a:solidFill>
                <a:effectLst/>
              </a:rPr>
              <a:t>significantly more advanced ischaemia </a:t>
            </a:r>
            <a:r>
              <a:rPr lang="en-GB" sz="3200" i="0" u="none" strike="noStrike" dirty="0">
                <a:solidFill>
                  <a:srgbClr val="000000"/>
                </a:solidFill>
                <a:effectLst/>
              </a:rPr>
              <a:t>(p=0.044)</a:t>
            </a:r>
            <a:endParaRPr lang="en-LK" sz="3200" dirty="0"/>
          </a:p>
        </p:txBody>
      </p:sp>
    </p:spTree>
    <p:extLst>
      <p:ext uri="{BB962C8B-B14F-4D97-AF65-F5344CB8AC3E}">
        <p14:creationId xmlns:p14="http://schemas.microsoft.com/office/powerpoint/2010/main" val="2714835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B7D936-B651-3EBF-5E47-D02948105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188B0C91-5C2B-DC77-A75B-447E7C6B3A61}"/>
              </a:ext>
            </a:extLst>
          </p:cNvPr>
          <p:cNvSpPr txBox="1">
            <a:spLocks/>
          </p:cNvSpPr>
          <p:nvPr/>
        </p:nvSpPr>
        <p:spPr>
          <a:xfrm>
            <a:off x="237930" y="17907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6000" b="1" dirty="0"/>
              <a:t>Aetiology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A47BB35-D887-8C6F-7FDF-E3552A5421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631115"/>
              </p:ext>
            </p:extLst>
          </p:nvPr>
        </p:nvGraphicFramePr>
        <p:xfrm>
          <a:off x="1842798" y="2662429"/>
          <a:ext cx="5760000" cy="57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981E651-2A91-AB86-D741-63CC4A1FBC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6900608"/>
              </p:ext>
            </p:extLst>
          </p:nvPr>
        </p:nvGraphicFramePr>
        <p:xfrm>
          <a:off x="9727164" y="2391335"/>
          <a:ext cx="5760000" cy="57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69BE6B7-4834-36EA-BB72-AC330B92C8C8}"/>
              </a:ext>
            </a:extLst>
          </p:cNvPr>
          <p:cNvSpPr txBox="1"/>
          <p:nvPr/>
        </p:nvSpPr>
        <p:spPr>
          <a:xfrm>
            <a:off x="1449354" y="8117541"/>
            <a:ext cx="80507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0" i="0" u="none" strike="noStrike" dirty="0">
                <a:solidFill>
                  <a:srgbClr val="000000"/>
                </a:solidFill>
                <a:effectLst/>
              </a:rPr>
              <a:t>Aetiology differed </a:t>
            </a:r>
            <a:r>
              <a:rPr lang="en-GB" sz="3200" b="1" i="0" u="none" strike="noStrike" dirty="0">
                <a:solidFill>
                  <a:srgbClr val="000000"/>
                </a:solidFill>
                <a:effectLst/>
              </a:rPr>
              <a:t>significantly</a:t>
            </a:r>
            <a:r>
              <a:rPr lang="en-GB" sz="3200" b="0" i="0" u="none" strike="noStrike" dirty="0">
                <a:solidFill>
                  <a:srgbClr val="000000"/>
                </a:solidFill>
                <a:effectLst/>
              </a:rPr>
              <a:t> (p=0.001) between age groups, </a:t>
            </a:r>
          </a:p>
          <a:p>
            <a:r>
              <a:rPr lang="en-GB" sz="3200" b="0" i="0" u="none" strike="noStrike" dirty="0">
                <a:solidFill>
                  <a:srgbClr val="000000"/>
                </a:solidFill>
                <a:effectLst/>
              </a:rPr>
              <a:t>with younger patients showing more </a:t>
            </a:r>
            <a:r>
              <a:rPr lang="en-GB" sz="3200" b="1" i="0" u="none" strike="noStrike" dirty="0" err="1">
                <a:solidFill>
                  <a:srgbClr val="000000"/>
                </a:solidFill>
                <a:effectLst/>
              </a:rPr>
              <a:t>vasculitic</a:t>
            </a:r>
            <a:r>
              <a:rPr lang="en-GB" sz="3200" b="1" i="0" u="none" strike="noStrike" dirty="0">
                <a:solidFill>
                  <a:srgbClr val="000000"/>
                </a:solidFill>
                <a:effectLst/>
              </a:rPr>
              <a:t>/unknown </a:t>
            </a:r>
            <a:r>
              <a:rPr lang="en-GB" sz="3200" b="0" i="0" u="none" strike="noStrike" dirty="0">
                <a:solidFill>
                  <a:srgbClr val="000000"/>
                </a:solidFill>
                <a:effectLst/>
              </a:rPr>
              <a:t>causes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B52A40-E0A6-662E-2293-D0E71CA9A51E}"/>
              </a:ext>
            </a:extLst>
          </p:cNvPr>
          <p:cNvSpPr txBox="1"/>
          <p:nvPr/>
        </p:nvSpPr>
        <p:spPr>
          <a:xfrm>
            <a:off x="10181256" y="8039100"/>
            <a:ext cx="78750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0" i="0" u="none" strike="noStrike" dirty="0">
                <a:solidFill>
                  <a:srgbClr val="000000"/>
                </a:solidFill>
                <a:effectLst/>
                <a:latin typeface="+mj-lt"/>
              </a:rPr>
              <a:t>Older patients more embolic and other </a:t>
            </a:r>
          </a:p>
          <a:p>
            <a:r>
              <a:rPr lang="en-GB" sz="3200" b="0" i="0" u="none" strike="noStrike" dirty="0">
                <a:solidFill>
                  <a:srgbClr val="000000"/>
                </a:solidFill>
                <a:effectLst/>
                <a:latin typeface="+mj-lt"/>
              </a:rPr>
              <a:t>(likely atherosclerotic) causes</a:t>
            </a:r>
            <a:endParaRPr lang="en-LK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1029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0E3630E8-65F1-FF19-3D75-0EA7DC3ED080}"/>
              </a:ext>
            </a:extLst>
          </p:cNvPr>
          <p:cNvSpPr txBox="1">
            <a:spLocks/>
          </p:cNvSpPr>
          <p:nvPr/>
        </p:nvSpPr>
        <p:spPr>
          <a:xfrm>
            <a:off x="457200" y="21717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6000" b="1" dirty="0"/>
              <a:t>Outcomes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EBA57F-E2AC-244A-8EC9-0E6ABABA5EB8}"/>
              </a:ext>
            </a:extLst>
          </p:cNvPr>
          <p:cNvGrpSpPr/>
          <p:nvPr/>
        </p:nvGrpSpPr>
        <p:grpSpPr>
          <a:xfrm>
            <a:off x="1295399" y="4690378"/>
            <a:ext cx="16230601" cy="3120122"/>
            <a:chOff x="466685" y="5107438"/>
            <a:chExt cx="17354628" cy="3120122"/>
          </a:xfrm>
          <a:solidFill>
            <a:schemeClr val="tx2">
              <a:lumMod val="75000"/>
            </a:schemeClr>
          </a:solidFill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B97FF50-3F44-2BB4-199A-B30A63CD2B80}"/>
                </a:ext>
              </a:extLst>
            </p:cNvPr>
            <p:cNvSpPr/>
            <p:nvPr/>
          </p:nvSpPr>
          <p:spPr>
            <a:xfrm>
              <a:off x="466685" y="5107438"/>
              <a:ext cx="5200203" cy="3120122"/>
            </a:xfrm>
            <a:custGeom>
              <a:avLst/>
              <a:gdLst>
                <a:gd name="connsiteX0" fmla="*/ 0 w 5200203"/>
                <a:gd name="connsiteY0" fmla="*/ 0 h 3120122"/>
                <a:gd name="connsiteX1" fmla="*/ 5200203 w 5200203"/>
                <a:gd name="connsiteY1" fmla="*/ 0 h 3120122"/>
                <a:gd name="connsiteX2" fmla="*/ 5200203 w 5200203"/>
                <a:gd name="connsiteY2" fmla="*/ 3120122 h 3120122"/>
                <a:gd name="connsiteX3" fmla="*/ 0 w 5200203"/>
                <a:gd name="connsiteY3" fmla="*/ 3120122 h 3120122"/>
                <a:gd name="connsiteX4" fmla="*/ 0 w 5200203"/>
                <a:gd name="connsiteY4" fmla="*/ 0 h 3120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00203" h="3120122">
                  <a:moveTo>
                    <a:pt x="0" y="0"/>
                  </a:moveTo>
                  <a:lnTo>
                    <a:pt x="5200203" y="0"/>
                  </a:lnTo>
                  <a:lnTo>
                    <a:pt x="5200203" y="3120122"/>
                  </a:lnTo>
                  <a:lnTo>
                    <a:pt x="0" y="3120122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4800" kern="1200" dirty="0"/>
                <a:t>Mortality ↑ in older </a:t>
              </a:r>
            </a:p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4800" kern="1200" dirty="0"/>
                <a:t>(5.9% vs 13.2%)</a:t>
              </a:r>
              <a:endParaRPr lang="en-US" sz="4800" kern="1200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53B803FF-45AE-6C4A-979A-95FC570E2164}"/>
                </a:ext>
              </a:extLst>
            </p:cNvPr>
            <p:cNvSpPr/>
            <p:nvPr/>
          </p:nvSpPr>
          <p:spPr>
            <a:xfrm>
              <a:off x="6543898" y="5107438"/>
              <a:ext cx="5200203" cy="3120122"/>
            </a:xfrm>
            <a:custGeom>
              <a:avLst/>
              <a:gdLst>
                <a:gd name="connsiteX0" fmla="*/ 0 w 5200203"/>
                <a:gd name="connsiteY0" fmla="*/ 0 h 3120122"/>
                <a:gd name="connsiteX1" fmla="*/ 5200203 w 5200203"/>
                <a:gd name="connsiteY1" fmla="*/ 0 h 3120122"/>
                <a:gd name="connsiteX2" fmla="*/ 5200203 w 5200203"/>
                <a:gd name="connsiteY2" fmla="*/ 3120122 h 3120122"/>
                <a:gd name="connsiteX3" fmla="*/ 0 w 5200203"/>
                <a:gd name="connsiteY3" fmla="*/ 3120122 h 3120122"/>
                <a:gd name="connsiteX4" fmla="*/ 0 w 5200203"/>
                <a:gd name="connsiteY4" fmla="*/ 0 h 3120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00203" h="3120122">
                  <a:moveTo>
                    <a:pt x="0" y="0"/>
                  </a:moveTo>
                  <a:lnTo>
                    <a:pt x="5200203" y="0"/>
                  </a:lnTo>
                  <a:lnTo>
                    <a:pt x="5200203" y="3120122"/>
                  </a:lnTo>
                  <a:lnTo>
                    <a:pt x="0" y="3120122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4800" kern="1200" dirty="0"/>
                <a:t>Re-intervention ↑ in young</a:t>
              </a:r>
            </a:p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4800" dirty="0"/>
                <a:t>(9.8% vs 3.8%</a:t>
              </a:r>
              <a:r>
                <a:rPr lang="en-US" sz="4800" dirty="0"/>
                <a:t>)</a:t>
              </a:r>
              <a:endParaRPr lang="en-GB" sz="48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12E4894-15C5-5687-87EA-EDF865AD2925}"/>
                </a:ext>
              </a:extLst>
            </p:cNvPr>
            <p:cNvSpPr/>
            <p:nvPr/>
          </p:nvSpPr>
          <p:spPr>
            <a:xfrm>
              <a:off x="12621110" y="5107438"/>
              <a:ext cx="5200203" cy="3120122"/>
            </a:xfrm>
            <a:custGeom>
              <a:avLst/>
              <a:gdLst>
                <a:gd name="connsiteX0" fmla="*/ 0 w 5200203"/>
                <a:gd name="connsiteY0" fmla="*/ 0 h 3120122"/>
                <a:gd name="connsiteX1" fmla="*/ 5200203 w 5200203"/>
                <a:gd name="connsiteY1" fmla="*/ 0 h 3120122"/>
                <a:gd name="connsiteX2" fmla="*/ 5200203 w 5200203"/>
                <a:gd name="connsiteY2" fmla="*/ 3120122 h 3120122"/>
                <a:gd name="connsiteX3" fmla="*/ 0 w 5200203"/>
                <a:gd name="connsiteY3" fmla="*/ 3120122 h 3120122"/>
                <a:gd name="connsiteX4" fmla="*/ 0 w 5200203"/>
                <a:gd name="connsiteY4" fmla="*/ 0 h 3120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00203" h="3120122">
                  <a:moveTo>
                    <a:pt x="0" y="0"/>
                  </a:moveTo>
                  <a:lnTo>
                    <a:pt x="5200203" y="0"/>
                  </a:lnTo>
                  <a:lnTo>
                    <a:pt x="5200203" y="3120122"/>
                  </a:lnTo>
                  <a:lnTo>
                    <a:pt x="0" y="3120122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4800" kern="1200" dirty="0"/>
                <a:t>Major amputation low</a:t>
              </a:r>
            </a:p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4800" dirty="0"/>
                <a:t>(</a:t>
              </a:r>
              <a:r>
                <a:rPr lang="en-GB" sz="48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0.0% vs 2.0%</a:t>
              </a:r>
              <a:r>
                <a:rPr lang="en-GB" sz="48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en-US" sz="4800" kern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8112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83C917-FC6E-00B5-FFAF-BFC5D972E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78EF92B3-9F89-C8C0-3719-8FB085E10D5A}"/>
              </a:ext>
            </a:extLst>
          </p:cNvPr>
          <p:cNvSpPr txBox="1">
            <a:spLocks/>
          </p:cNvSpPr>
          <p:nvPr/>
        </p:nvSpPr>
        <p:spPr>
          <a:xfrm>
            <a:off x="457200" y="21717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6000" b="1" dirty="0"/>
              <a:t>Clinical Implications</a:t>
            </a:r>
          </a:p>
        </p:txBody>
      </p: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0F0A57ED-DE59-0008-41A1-D400E57DD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0536426"/>
              </p:ext>
            </p:extLst>
          </p:nvPr>
        </p:nvGraphicFramePr>
        <p:xfrm>
          <a:off x="914400" y="4152900"/>
          <a:ext cx="16383000" cy="4247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9001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621E62-165F-B268-C59A-F3678BBF3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36855CB6-6094-81D4-3F88-C889E1A22380}"/>
              </a:ext>
            </a:extLst>
          </p:cNvPr>
          <p:cNvSpPr txBox="1">
            <a:spLocks/>
          </p:cNvSpPr>
          <p:nvPr/>
        </p:nvSpPr>
        <p:spPr>
          <a:xfrm>
            <a:off x="457200" y="2019300"/>
            <a:ext cx="17373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LK" sz="6000" b="1" dirty="0"/>
              <a:t>Conclusions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61FC5FF-94A7-DFC5-0376-64D0CA19C98D}"/>
              </a:ext>
            </a:extLst>
          </p:cNvPr>
          <p:cNvGraphicFramePr/>
          <p:nvPr/>
        </p:nvGraphicFramePr>
        <p:xfrm>
          <a:off x="457200" y="3543300"/>
          <a:ext cx="17373600" cy="6248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67670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3238</TotalTime>
  <Words>337</Words>
  <Application>Microsoft Macintosh PowerPoint</Application>
  <PresentationFormat>Custom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Age-Related Differences in Aetiology and Outcomes of Acute Limb Ischaemia: A Single Centre Experience </vt:lpstr>
      <vt:lpstr>Why this matters?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Beige and Brown Simple Minimalist Natural Skincare Presentation</dc:title>
  <cp:lastModifiedBy>Ashanka Liyanage</cp:lastModifiedBy>
  <cp:revision>12</cp:revision>
  <dcterms:created xsi:type="dcterms:W3CDTF">2006-08-16T00:00:00Z</dcterms:created>
  <dcterms:modified xsi:type="dcterms:W3CDTF">2026-05-17T03:55:19Z</dcterms:modified>
  <dc:identifier>DAHGDBV40MY</dc:identifier>
</cp:coreProperties>
</file>