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262" r:id="rId2"/>
    <p:sldId id="257" r:id="rId3"/>
    <p:sldId id="256" r:id="rId4"/>
    <p:sldId id="258" r:id="rId5"/>
    <p:sldId id="259" r:id="rId6"/>
    <p:sldId id="260" r:id="rId7"/>
    <p:sldId id="263" r:id="rId8"/>
    <p:sldId id="264" r:id="rId9"/>
    <p:sldId id="265" r:id="rId10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98" autoAdjust="0"/>
    <p:restoredTop sz="94582" autoAdjust="0"/>
  </p:normalViewPr>
  <p:slideViewPr>
    <p:cSldViewPr>
      <p:cViewPr>
        <p:scale>
          <a:sx n="31" d="100"/>
          <a:sy n="31" d="100"/>
        </p:scale>
        <p:origin x="400" y="17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Word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Chart%202%20in%20Microsoft%20Word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Rutherford Grades</a:t>
            </a:r>
          </a:p>
        </c:rich>
      </c:tx>
      <c:layout>
        <c:manualLayout>
          <c:xMode val="edge"/>
          <c:yMode val="edge"/>
          <c:x val="0.40359823399558509"/>
          <c:y val="0.931148128068862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'[Chart in Microsoft Word]Sheet1'!$B$1</c:f>
              <c:strCache>
                <c:ptCount val="1"/>
                <c:pt idx="0">
                  <c:v>n(%)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2C3-FD4F-8CCC-AF473A1205F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2C3-FD4F-8CCC-AF473A1205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2C3-FD4F-8CCC-AF473A1205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2C3-FD4F-8CCC-AF473A1205F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2C3-FD4F-8CCC-AF473A1205F9}"/>
              </c:ext>
            </c:extLst>
          </c:dPt>
          <c:dLbls>
            <c:dLbl>
              <c:idx val="0"/>
              <c:spPr>
                <a:noFill/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LK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02C3-FD4F-8CCC-AF473A1205F9}"/>
                </c:ext>
              </c:extLst>
            </c:dLbl>
            <c:dLbl>
              <c:idx val="1"/>
              <c:layout>
                <c:manualLayout>
                  <c:x val="-0.19867549668874179"/>
                  <c:y val="-0.1391621869822651"/>
                </c:manualLayout>
              </c:layout>
              <c:tx>
                <c:rich>
                  <a:bodyPr/>
                  <a:lstStyle/>
                  <a:p>
                    <a:fld id="{5F585CAE-AA42-074B-BFFA-3D1FCC592DFC}" type="CATEGORYNAME">
                      <a:rPr lang="en-US" sz="3600"/>
                      <a:pPr/>
                      <a:t>[CATEGORY NAME]</a:t>
                    </a:fld>
                    <a:r>
                      <a:rPr lang="en-US" sz="3600" baseline="0" dirty="0"/>
                      <a:t>
</a:t>
                    </a:r>
                    <a:fld id="{FA08F8AB-C8AF-FE47-8A72-1156DE8369A6}" type="PERCENTAGE">
                      <a:rPr lang="en-US" sz="3600" baseline="0"/>
                      <a:pPr/>
                      <a:t>[PERCENTAGE]</a:t>
                    </a:fld>
                    <a:endParaRPr lang="en-US" sz="3600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723184022526987"/>
                      <c:h val="0.2630683181884859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C3-FD4F-8CCC-AF473A1205F9}"/>
                </c:ext>
              </c:extLst>
            </c:dLbl>
            <c:dLbl>
              <c:idx val="3"/>
              <c:spPr>
                <a:noFill/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LK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02C3-FD4F-8CCC-AF473A1205F9}"/>
                </c:ext>
              </c:extLst>
            </c:dLbl>
            <c:spPr>
              <a:noFill/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LK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'[Chart in Microsoft Word]Sheet1'!$A$2:$A$6</c:f>
              <c:strCache>
                <c:ptCount val="5"/>
                <c:pt idx="0">
                  <c:v>Grade I</c:v>
                </c:pt>
                <c:pt idx="1">
                  <c:v>Grade IIa</c:v>
                </c:pt>
                <c:pt idx="2">
                  <c:v>Grade IIb</c:v>
                </c:pt>
                <c:pt idx="3">
                  <c:v>Grade IIb-III</c:v>
                </c:pt>
                <c:pt idx="4">
                  <c:v>Not recorded</c:v>
                </c:pt>
              </c:strCache>
            </c:strRef>
          </c:cat>
          <c:val>
            <c:numRef>
              <c:f>'[Chart in Microsoft Word]Sheet1'!$B$2:$B$6</c:f>
              <c:numCache>
                <c:formatCode>0.00</c:formatCode>
                <c:ptCount val="5"/>
                <c:pt idx="0">
                  <c:v>2.9</c:v>
                </c:pt>
                <c:pt idx="1">
                  <c:v>57.1</c:v>
                </c:pt>
                <c:pt idx="2">
                  <c:v>20</c:v>
                </c:pt>
                <c:pt idx="3">
                  <c:v>2.9</c:v>
                </c:pt>
                <c:pt idx="4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C3-FD4F-8CCC-AF473A1205F9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'[Chart 2 in Microsoft Word]Sheet1'!$B$1</c:f>
              <c:strCache>
                <c:ptCount val="1"/>
                <c:pt idx="0">
                  <c:v>Aetiology2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2592592592592587E-3"/>
                  <c:y val="2.0146520146520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19-6D4A-AD49-5923D839E772}"/>
                </c:ext>
              </c:extLst>
            </c:dLbl>
            <c:dLbl>
              <c:idx val="1"/>
              <c:layout>
                <c:manualLayout>
                  <c:x val="7.4074074074073739E-3"/>
                  <c:y val="2.56410256410256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19-6D4A-AD49-5923D839E772}"/>
                </c:ext>
              </c:extLst>
            </c:dLbl>
            <c:dLbl>
              <c:idx val="2"/>
              <c:layout>
                <c:manualLayout>
                  <c:x val="1.1111111111111044E-2"/>
                  <c:y val="2.3809523809523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19-6D4A-AD49-5923D839E772}"/>
                </c:ext>
              </c:extLst>
            </c:dLbl>
            <c:dLbl>
              <c:idx val="3"/>
              <c:layout>
                <c:manualLayout>
                  <c:x val="7.4074074074074077E-3"/>
                  <c:y val="3.1135531135531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19-6D4A-AD49-5923D839E772}"/>
                </c:ext>
              </c:extLst>
            </c:dLbl>
            <c:dLbl>
              <c:idx val="4"/>
              <c:layout>
                <c:manualLayout>
                  <c:x val="9.2592592592592596E-4"/>
                  <c:y val="5.6776556776556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19-6D4A-AD49-5923D839E772}"/>
                </c:ext>
              </c:extLst>
            </c:dLbl>
            <c:dLbl>
              <c:idx val="5"/>
              <c:layout>
                <c:manualLayout>
                  <c:x val="5.5555555555555558E-3"/>
                  <c:y val="3.6630036630036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619-6D4A-AD49-5923D839E7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L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'[Chart 2 in Microsoft Word]Sheet1'!$A$2:$A$7</c:f>
              <c:strCache>
                <c:ptCount val="6"/>
                <c:pt idx="0">
                  <c:v>Cardio-embolic</c:v>
                </c:pt>
                <c:pt idx="1">
                  <c:v>Thrombotic</c:v>
                </c:pt>
                <c:pt idx="2">
                  <c:v>Itrogenic</c:v>
                </c:pt>
                <c:pt idx="3">
                  <c:v>Inflammatory/Systemic</c:v>
                </c:pt>
                <c:pt idx="4">
                  <c:v>Unknown</c:v>
                </c:pt>
                <c:pt idx="5">
                  <c:v>Mixed cases/Other</c:v>
                </c:pt>
              </c:strCache>
            </c:strRef>
          </c:cat>
          <c:val>
            <c:numRef>
              <c:f>'[Chart 2 in Microsoft Word]Sheet1'!$B$2:$B$7</c:f>
              <c:numCache>
                <c:formatCode>General</c:formatCode>
                <c:ptCount val="6"/>
                <c:pt idx="0">
                  <c:v>31.4</c:v>
                </c:pt>
                <c:pt idx="1">
                  <c:v>17.100000000000001</c:v>
                </c:pt>
                <c:pt idx="2">
                  <c:v>11.2</c:v>
                </c:pt>
                <c:pt idx="3">
                  <c:v>2.9</c:v>
                </c:pt>
                <c:pt idx="4">
                  <c:v>17.100000000000001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19-6D4A-AD49-5923D839E77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945215183"/>
        <c:axId val="1945216895"/>
        <c:axId val="0"/>
      </c:bar3DChart>
      <c:catAx>
        <c:axId val="1945215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LK"/>
          </a:p>
        </c:txPr>
        <c:crossAx val="1945216895"/>
        <c:crosses val="autoZero"/>
        <c:auto val="1"/>
        <c:lblAlgn val="ctr"/>
        <c:lblOffset val="100"/>
        <c:noMultiLvlLbl val="0"/>
      </c:catAx>
      <c:valAx>
        <c:axId val="1945216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LK"/>
          </a:p>
        </c:txPr>
        <c:crossAx val="1945215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6A9AD4-2E9C-44B1-8B6B-027052F41D6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B6D9A1F-AEC2-4C6A-B1E2-694CBCCD675B}">
      <dgm:prSet/>
      <dgm:spPr/>
      <dgm:t>
        <a:bodyPr/>
        <a:lstStyle/>
        <a:p>
          <a:r>
            <a:rPr lang="en-GB"/>
            <a:t>Surgical: </a:t>
          </a:r>
          <a:r>
            <a:rPr lang="en-GB" b="1"/>
            <a:t>34.3%</a:t>
          </a:r>
          <a:endParaRPr lang="en-US"/>
        </a:p>
      </dgm:t>
    </dgm:pt>
    <dgm:pt modelId="{EABADE9F-F2B6-4E5F-A994-A0A6F5B11A13}" type="parTrans" cxnId="{07D62B49-BB79-4486-A72B-B208C1957970}">
      <dgm:prSet/>
      <dgm:spPr/>
      <dgm:t>
        <a:bodyPr/>
        <a:lstStyle/>
        <a:p>
          <a:endParaRPr lang="en-US"/>
        </a:p>
      </dgm:t>
    </dgm:pt>
    <dgm:pt modelId="{67BF5FDB-0710-4869-BFF2-CC63C6BC4F6B}" type="sibTrans" cxnId="{07D62B49-BB79-4486-A72B-B208C1957970}">
      <dgm:prSet/>
      <dgm:spPr/>
      <dgm:t>
        <a:bodyPr/>
        <a:lstStyle/>
        <a:p>
          <a:endParaRPr lang="en-US"/>
        </a:p>
      </dgm:t>
    </dgm:pt>
    <dgm:pt modelId="{5C1544F8-7F50-4F1F-8F42-262A40E1A268}">
      <dgm:prSet/>
      <dgm:spPr/>
      <dgm:t>
        <a:bodyPr/>
        <a:lstStyle/>
        <a:p>
          <a:r>
            <a:rPr lang="en-GB"/>
            <a:t>Surgical Intervention:</a:t>
          </a:r>
          <a:endParaRPr lang="en-US"/>
        </a:p>
      </dgm:t>
    </dgm:pt>
    <dgm:pt modelId="{17847C2B-EFFA-4044-B58C-95EC32F45E23}" type="parTrans" cxnId="{2E169E65-42CB-441F-B09C-D73ACF4A2824}">
      <dgm:prSet/>
      <dgm:spPr/>
      <dgm:t>
        <a:bodyPr/>
        <a:lstStyle/>
        <a:p>
          <a:endParaRPr lang="en-US"/>
        </a:p>
      </dgm:t>
    </dgm:pt>
    <dgm:pt modelId="{B44ECA74-E842-47EA-9EC6-EEEB8B4743E0}" type="sibTrans" cxnId="{2E169E65-42CB-441F-B09C-D73ACF4A2824}">
      <dgm:prSet/>
      <dgm:spPr/>
      <dgm:t>
        <a:bodyPr/>
        <a:lstStyle/>
        <a:p>
          <a:endParaRPr lang="en-US"/>
        </a:p>
      </dgm:t>
    </dgm:pt>
    <dgm:pt modelId="{0B94D217-6B97-4BE4-B522-52AB799997BD}">
      <dgm:prSet/>
      <dgm:spPr/>
      <dgm:t>
        <a:bodyPr/>
        <a:lstStyle/>
        <a:p>
          <a:r>
            <a:rPr lang="en-GB"/>
            <a:t>Brachial embolectomy: </a:t>
          </a:r>
          <a:r>
            <a:rPr lang="en-GB" b="1"/>
            <a:t>28.6%</a:t>
          </a:r>
          <a:endParaRPr lang="en-US"/>
        </a:p>
      </dgm:t>
    </dgm:pt>
    <dgm:pt modelId="{CCB25BB6-55A7-4496-893A-F997496028B8}" type="parTrans" cxnId="{D2E7C7A8-83E4-45E0-9527-30238C99BF1E}">
      <dgm:prSet/>
      <dgm:spPr/>
      <dgm:t>
        <a:bodyPr/>
        <a:lstStyle/>
        <a:p>
          <a:endParaRPr lang="en-US"/>
        </a:p>
      </dgm:t>
    </dgm:pt>
    <dgm:pt modelId="{302E4EAD-0995-45A6-A9FC-E240AA04E446}" type="sibTrans" cxnId="{D2E7C7A8-83E4-45E0-9527-30238C99BF1E}">
      <dgm:prSet/>
      <dgm:spPr/>
      <dgm:t>
        <a:bodyPr/>
        <a:lstStyle/>
        <a:p>
          <a:endParaRPr lang="en-US"/>
        </a:p>
      </dgm:t>
    </dgm:pt>
    <dgm:pt modelId="{B2C2BC9F-3836-4095-9146-32B6A1ED7F53}">
      <dgm:prSet/>
      <dgm:spPr/>
      <dgm:t>
        <a:bodyPr/>
        <a:lstStyle/>
        <a:p>
          <a:r>
            <a:rPr lang="en-GB"/>
            <a:t>AVF thrombectomy: </a:t>
          </a:r>
          <a:r>
            <a:rPr lang="en-GB" b="1"/>
            <a:t>5.7%</a:t>
          </a:r>
          <a:endParaRPr lang="en-US"/>
        </a:p>
      </dgm:t>
    </dgm:pt>
    <dgm:pt modelId="{7B8AEE92-A228-48D9-A447-BC53CCD5F21B}" type="parTrans" cxnId="{7D6069C9-12EB-4C6C-BE59-5DB31521D699}">
      <dgm:prSet/>
      <dgm:spPr/>
      <dgm:t>
        <a:bodyPr/>
        <a:lstStyle/>
        <a:p>
          <a:endParaRPr lang="en-US"/>
        </a:p>
      </dgm:t>
    </dgm:pt>
    <dgm:pt modelId="{86E9F466-1BBF-4D98-8257-6D85F4A0D843}" type="sibTrans" cxnId="{7D6069C9-12EB-4C6C-BE59-5DB31521D699}">
      <dgm:prSet/>
      <dgm:spPr/>
      <dgm:t>
        <a:bodyPr/>
        <a:lstStyle/>
        <a:p>
          <a:endParaRPr lang="en-US"/>
        </a:p>
      </dgm:t>
    </dgm:pt>
    <dgm:pt modelId="{39231368-DEAE-8F4A-B22F-51BF51CFADCE}" type="pres">
      <dgm:prSet presAssocID="{9D6A9AD4-2E9C-44B1-8B6B-027052F41D64}" presName="vert0" presStyleCnt="0">
        <dgm:presLayoutVars>
          <dgm:dir/>
          <dgm:animOne val="branch"/>
          <dgm:animLvl val="lvl"/>
        </dgm:presLayoutVars>
      </dgm:prSet>
      <dgm:spPr/>
    </dgm:pt>
    <dgm:pt modelId="{85DD1A3C-09DB-D94C-8C86-851BA421EE64}" type="pres">
      <dgm:prSet presAssocID="{8B6D9A1F-AEC2-4C6A-B1E2-694CBCCD675B}" presName="thickLine" presStyleLbl="alignNode1" presStyleIdx="0" presStyleCnt="4"/>
      <dgm:spPr/>
    </dgm:pt>
    <dgm:pt modelId="{10DFCC6A-D8FC-1D44-9259-B656A5DF14CF}" type="pres">
      <dgm:prSet presAssocID="{8B6D9A1F-AEC2-4C6A-B1E2-694CBCCD675B}" presName="horz1" presStyleCnt="0"/>
      <dgm:spPr/>
    </dgm:pt>
    <dgm:pt modelId="{A8B39781-940F-994C-AA7E-2D0D5407D721}" type="pres">
      <dgm:prSet presAssocID="{8B6D9A1F-AEC2-4C6A-B1E2-694CBCCD675B}" presName="tx1" presStyleLbl="revTx" presStyleIdx="0" presStyleCnt="4"/>
      <dgm:spPr/>
    </dgm:pt>
    <dgm:pt modelId="{1C544535-06DD-4745-B701-34ECBB2F43FD}" type="pres">
      <dgm:prSet presAssocID="{8B6D9A1F-AEC2-4C6A-B1E2-694CBCCD675B}" presName="vert1" presStyleCnt="0"/>
      <dgm:spPr/>
    </dgm:pt>
    <dgm:pt modelId="{75246CDF-83A9-CD48-A967-58A845F11946}" type="pres">
      <dgm:prSet presAssocID="{5C1544F8-7F50-4F1F-8F42-262A40E1A268}" presName="thickLine" presStyleLbl="alignNode1" presStyleIdx="1" presStyleCnt="4"/>
      <dgm:spPr/>
    </dgm:pt>
    <dgm:pt modelId="{4369157B-8633-6B43-84E0-7E2E4EE04338}" type="pres">
      <dgm:prSet presAssocID="{5C1544F8-7F50-4F1F-8F42-262A40E1A268}" presName="horz1" presStyleCnt="0"/>
      <dgm:spPr/>
    </dgm:pt>
    <dgm:pt modelId="{0C9CA26B-6B79-1843-8443-4D6EA2AE533E}" type="pres">
      <dgm:prSet presAssocID="{5C1544F8-7F50-4F1F-8F42-262A40E1A268}" presName="tx1" presStyleLbl="revTx" presStyleIdx="1" presStyleCnt="4"/>
      <dgm:spPr/>
    </dgm:pt>
    <dgm:pt modelId="{ADD1A441-B50E-7A4E-A345-15C55E912312}" type="pres">
      <dgm:prSet presAssocID="{5C1544F8-7F50-4F1F-8F42-262A40E1A268}" presName="vert1" presStyleCnt="0"/>
      <dgm:spPr/>
    </dgm:pt>
    <dgm:pt modelId="{2DA73E5F-BF94-8D47-A52C-ECF1CA4C9FDA}" type="pres">
      <dgm:prSet presAssocID="{0B94D217-6B97-4BE4-B522-52AB799997BD}" presName="thickLine" presStyleLbl="alignNode1" presStyleIdx="2" presStyleCnt="4"/>
      <dgm:spPr/>
    </dgm:pt>
    <dgm:pt modelId="{2CFAF094-14F3-F94D-B8ED-52E5825B0194}" type="pres">
      <dgm:prSet presAssocID="{0B94D217-6B97-4BE4-B522-52AB799997BD}" presName="horz1" presStyleCnt="0"/>
      <dgm:spPr/>
    </dgm:pt>
    <dgm:pt modelId="{6EC3EAF5-C547-134A-A136-6815F1BBCA0E}" type="pres">
      <dgm:prSet presAssocID="{0B94D217-6B97-4BE4-B522-52AB799997BD}" presName="tx1" presStyleLbl="revTx" presStyleIdx="2" presStyleCnt="4"/>
      <dgm:spPr/>
    </dgm:pt>
    <dgm:pt modelId="{E6BDCFA1-F00A-4847-92F1-6310C2024F07}" type="pres">
      <dgm:prSet presAssocID="{0B94D217-6B97-4BE4-B522-52AB799997BD}" presName="vert1" presStyleCnt="0"/>
      <dgm:spPr/>
    </dgm:pt>
    <dgm:pt modelId="{EA63D22A-18A4-EA47-8B4A-CF1461A5E7C2}" type="pres">
      <dgm:prSet presAssocID="{B2C2BC9F-3836-4095-9146-32B6A1ED7F53}" presName="thickLine" presStyleLbl="alignNode1" presStyleIdx="3" presStyleCnt="4"/>
      <dgm:spPr/>
    </dgm:pt>
    <dgm:pt modelId="{DEAEA80C-6EC6-7B45-9C3C-75166BC87609}" type="pres">
      <dgm:prSet presAssocID="{B2C2BC9F-3836-4095-9146-32B6A1ED7F53}" presName="horz1" presStyleCnt="0"/>
      <dgm:spPr/>
    </dgm:pt>
    <dgm:pt modelId="{467F6161-089C-8C43-BDE5-4012BA4CED2D}" type="pres">
      <dgm:prSet presAssocID="{B2C2BC9F-3836-4095-9146-32B6A1ED7F53}" presName="tx1" presStyleLbl="revTx" presStyleIdx="3" presStyleCnt="4"/>
      <dgm:spPr/>
    </dgm:pt>
    <dgm:pt modelId="{FDF20069-62C8-7244-B6F1-1CBDC3112896}" type="pres">
      <dgm:prSet presAssocID="{B2C2BC9F-3836-4095-9146-32B6A1ED7F53}" presName="vert1" presStyleCnt="0"/>
      <dgm:spPr/>
    </dgm:pt>
  </dgm:ptLst>
  <dgm:cxnLst>
    <dgm:cxn modelId="{B927022A-2E1C-854F-AA0E-421E27079467}" type="presOf" srcId="{0B94D217-6B97-4BE4-B522-52AB799997BD}" destId="{6EC3EAF5-C547-134A-A136-6815F1BBCA0E}" srcOrd="0" destOrd="0" presId="urn:microsoft.com/office/officeart/2008/layout/LinedList"/>
    <dgm:cxn modelId="{07D62B49-BB79-4486-A72B-B208C1957970}" srcId="{9D6A9AD4-2E9C-44B1-8B6B-027052F41D64}" destId="{8B6D9A1F-AEC2-4C6A-B1E2-694CBCCD675B}" srcOrd="0" destOrd="0" parTransId="{EABADE9F-F2B6-4E5F-A994-A0A6F5B11A13}" sibTransId="{67BF5FDB-0710-4869-BFF2-CC63C6BC4F6B}"/>
    <dgm:cxn modelId="{202D9B64-E77D-4C4A-ADD4-09B623CD6A5A}" type="presOf" srcId="{B2C2BC9F-3836-4095-9146-32B6A1ED7F53}" destId="{467F6161-089C-8C43-BDE5-4012BA4CED2D}" srcOrd="0" destOrd="0" presId="urn:microsoft.com/office/officeart/2008/layout/LinedList"/>
    <dgm:cxn modelId="{2E169E65-42CB-441F-B09C-D73ACF4A2824}" srcId="{9D6A9AD4-2E9C-44B1-8B6B-027052F41D64}" destId="{5C1544F8-7F50-4F1F-8F42-262A40E1A268}" srcOrd="1" destOrd="0" parTransId="{17847C2B-EFFA-4044-B58C-95EC32F45E23}" sibTransId="{B44ECA74-E842-47EA-9EC6-EEEB8B4743E0}"/>
    <dgm:cxn modelId="{9483BF81-0900-B144-B99D-DA3D12AAD005}" type="presOf" srcId="{9D6A9AD4-2E9C-44B1-8B6B-027052F41D64}" destId="{39231368-DEAE-8F4A-B22F-51BF51CFADCE}" srcOrd="0" destOrd="0" presId="urn:microsoft.com/office/officeart/2008/layout/LinedList"/>
    <dgm:cxn modelId="{D32174A0-60F4-C64D-9FB5-13CE1CFBBAEF}" type="presOf" srcId="{5C1544F8-7F50-4F1F-8F42-262A40E1A268}" destId="{0C9CA26B-6B79-1843-8443-4D6EA2AE533E}" srcOrd="0" destOrd="0" presId="urn:microsoft.com/office/officeart/2008/layout/LinedList"/>
    <dgm:cxn modelId="{33DDEFA0-1915-F645-9ADA-E8CFAC440943}" type="presOf" srcId="{8B6D9A1F-AEC2-4C6A-B1E2-694CBCCD675B}" destId="{A8B39781-940F-994C-AA7E-2D0D5407D721}" srcOrd="0" destOrd="0" presId="urn:microsoft.com/office/officeart/2008/layout/LinedList"/>
    <dgm:cxn modelId="{D2E7C7A8-83E4-45E0-9527-30238C99BF1E}" srcId="{9D6A9AD4-2E9C-44B1-8B6B-027052F41D64}" destId="{0B94D217-6B97-4BE4-B522-52AB799997BD}" srcOrd="2" destOrd="0" parTransId="{CCB25BB6-55A7-4496-893A-F997496028B8}" sibTransId="{302E4EAD-0995-45A6-A9FC-E240AA04E446}"/>
    <dgm:cxn modelId="{7D6069C9-12EB-4C6C-BE59-5DB31521D699}" srcId="{9D6A9AD4-2E9C-44B1-8B6B-027052F41D64}" destId="{B2C2BC9F-3836-4095-9146-32B6A1ED7F53}" srcOrd="3" destOrd="0" parTransId="{7B8AEE92-A228-48D9-A447-BC53CCD5F21B}" sibTransId="{86E9F466-1BBF-4D98-8257-6D85F4A0D843}"/>
    <dgm:cxn modelId="{596ACFA8-7940-1044-9444-80C8190368BF}" type="presParOf" srcId="{39231368-DEAE-8F4A-B22F-51BF51CFADCE}" destId="{85DD1A3C-09DB-D94C-8C86-851BA421EE64}" srcOrd="0" destOrd="0" presId="urn:microsoft.com/office/officeart/2008/layout/LinedList"/>
    <dgm:cxn modelId="{FC7246A5-1ED2-4840-B44B-A823C1C33FEE}" type="presParOf" srcId="{39231368-DEAE-8F4A-B22F-51BF51CFADCE}" destId="{10DFCC6A-D8FC-1D44-9259-B656A5DF14CF}" srcOrd="1" destOrd="0" presId="urn:microsoft.com/office/officeart/2008/layout/LinedList"/>
    <dgm:cxn modelId="{CDCD581F-025E-9343-8C1F-E1DD3A9D5761}" type="presParOf" srcId="{10DFCC6A-D8FC-1D44-9259-B656A5DF14CF}" destId="{A8B39781-940F-994C-AA7E-2D0D5407D721}" srcOrd="0" destOrd="0" presId="urn:microsoft.com/office/officeart/2008/layout/LinedList"/>
    <dgm:cxn modelId="{0FD404C9-F59D-BE41-ABC6-D40815DD47C6}" type="presParOf" srcId="{10DFCC6A-D8FC-1D44-9259-B656A5DF14CF}" destId="{1C544535-06DD-4745-B701-34ECBB2F43FD}" srcOrd="1" destOrd="0" presId="urn:microsoft.com/office/officeart/2008/layout/LinedList"/>
    <dgm:cxn modelId="{425F506C-F156-4C4F-AD31-26025D1689CA}" type="presParOf" srcId="{39231368-DEAE-8F4A-B22F-51BF51CFADCE}" destId="{75246CDF-83A9-CD48-A967-58A845F11946}" srcOrd="2" destOrd="0" presId="urn:microsoft.com/office/officeart/2008/layout/LinedList"/>
    <dgm:cxn modelId="{63637872-37BF-F146-8214-8B47102E61DD}" type="presParOf" srcId="{39231368-DEAE-8F4A-B22F-51BF51CFADCE}" destId="{4369157B-8633-6B43-84E0-7E2E4EE04338}" srcOrd="3" destOrd="0" presId="urn:microsoft.com/office/officeart/2008/layout/LinedList"/>
    <dgm:cxn modelId="{2794E310-11E0-4A4C-9B2B-782853FFA75A}" type="presParOf" srcId="{4369157B-8633-6B43-84E0-7E2E4EE04338}" destId="{0C9CA26B-6B79-1843-8443-4D6EA2AE533E}" srcOrd="0" destOrd="0" presId="urn:microsoft.com/office/officeart/2008/layout/LinedList"/>
    <dgm:cxn modelId="{7CE50433-2C18-3140-81AB-6C3D6B59F1E1}" type="presParOf" srcId="{4369157B-8633-6B43-84E0-7E2E4EE04338}" destId="{ADD1A441-B50E-7A4E-A345-15C55E912312}" srcOrd="1" destOrd="0" presId="urn:microsoft.com/office/officeart/2008/layout/LinedList"/>
    <dgm:cxn modelId="{D2831035-B297-1043-9CB0-2F63B8FBB6D2}" type="presParOf" srcId="{39231368-DEAE-8F4A-B22F-51BF51CFADCE}" destId="{2DA73E5F-BF94-8D47-A52C-ECF1CA4C9FDA}" srcOrd="4" destOrd="0" presId="urn:microsoft.com/office/officeart/2008/layout/LinedList"/>
    <dgm:cxn modelId="{A9C77B55-9902-8D4C-9B67-B1E7D254717F}" type="presParOf" srcId="{39231368-DEAE-8F4A-B22F-51BF51CFADCE}" destId="{2CFAF094-14F3-F94D-B8ED-52E5825B0194}" srcOrd="5" destOrd="0" presId="urn:microsoft.com/office/officeart/2008/layout/LinedList"/>
    <dgm:cxn modelId="{236D0AD5-1998-514D-9766-05E099A4CA0E}" type="presParOf" srcId="{2CFAF094-14F3-F94D-B8ED-52E5825B0194}" destId="{6EC3EAF5-C547-134A-A136-6815F1BBCA0E}" srcOrd="0" destOrd="0" presId="urn:microsoft.com/office/officeart/2008/layout/LinedList"/>
    <dgm:cxn modelId="{5E82E165-7632-7542-949E-FF8ADA590F29}" type="presParOf" srcId="{2CFAF094-14F3-F94D-B8ED-52E5825B0194}" destId="{E6BDCFA1-F00A-4847-92F1-6310C2024F07}" srcOrd="1" destOrd="0" presId="urn:microsoft.com/office/officeart/2008/layout/LinedList"/>
    <dgm:cxn modelId="{C389EE93-E90D-9E43-B342-8F5316CAAB76}" type="presParOf" srcId="{39231368-DEAE-8F4A-B22F-51BF51CFADCE}" destId="{EA63D22A-18A4-EA47-8B4A-CF1461A5E7C2}" srcOrd="6" destOrd="0" presId="urn:microsoft.com/office/officeart/2008/layout/LinedList"/>
    <dgm:cxn modelId="{507C109E-6733-5447-88BB-4EF620541E8F}" type="presParOf" srcId="{39231368-DEAE-8F4A-B22F-51BF51CFADCE}" destId="{DEAEA80C-6EC6-7B45-9C3C-75166BC87609}" srcOrd="7" destOrd="0" presId="urn:microsoft.com/office/officeart/2008/layout/LinedList"/>
    <dgm:cxn modelId="{59EB7A50-4DE6-C54B-BC03-E33CA9751C45}" type="presParOf" srcId="{DEAEA80C-6EC6-7B45-9C3C-75166BC87609}" destId="{467F6161-089C-8C43-BDE5-4012BA4CED2D}" srcOrd="0" destOrd="0" presId="urn:microsoft.com/office/officeart/2008/layout/LinedList"/>
    <dgm:cxn modelId="{B436B89B-21BE-2A47-BDD5-6604F91DE10B}" type="presParOf" srcId="{DEAEA80C-6EC6-7B45-9C3C-75166BC87609}" destId="{FDF20069-62C8-7244-B6F1-1CBDC31128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D1A3C-09DB-D94C-8C86-851BA421EE64}">
      <dsp:nvSpPr>
        <dsp:cNvPr id="0" name=""/>
        <dsp:cNvSpPr/>
      </dsp:nvSpPr>
      <dsp:spPr>
        <a:xfrm>
          <a:off x="0" y="0"/>
          <a:ext cx="85785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B39781-940F-994C-AA7E-2D0D5407D721}">
      <dsp:nvSpPr>
        <dsp:cNvPr id="0" name=""/>
        <dsp:cNvSpPr/>
      </dsp:nvSpPr>
      <dsp:spPr>
        <a:xfrm>
          <a:off x="0" y="0"/>
          <a:ext cx="8578515" cy="116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t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300" kern="1200"/>
            <a:t>Surgical: </a:t>
          </a:r>
          <a:r>
            <a:rPr lang="en-GB" sz="5300" b="1" kern="1200"/>
            <a:t>34.3%</a:t>
          </a:r>
          <a:endParaRPr lang="en-US" sz="5300" kern="1200"/>
        </a:p>
      </dsp:txBody>
      <dsp:txXfrm>
        <a:off x="0" y="0"/>
        <a:ext cx="8578515" cy="1162050"/>
      </dsp:txXfrm>
    </dsp:sp>
    <dsp:sp modelId="{75246CDF-83A9-CD48-A967-58A845F11946}">
      <dsp:nvSpPr>
        <dsp:cNvPr id="0" name=""/>
        <dsp:cNvSpPr/>
      </dsp:nvSpPr>
      <dsp:spPr>
        <a:xfrm>
          <a:off x="0" y="1162050"/>
          <a:ext cx="85785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9CA26B-6B79-1843-8443-4D6EA2AE533E}">
      <dsp:nvSpPr>
        <dsp:cNvPr id="0" name=""/>
        <dsp:cNvSpPr/>
      </dsp:nvSpPr>
      <dsp:spPr>
        <a:xfrm>
          <a:off x="0" y="1162050"/>
          <a:ext cx="8578515" cy="116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t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300" kern="1200"/>
            <a:t>Surgical Intervention:</a:t>
          </a:r>
          <a:endParaRPr lang="en-US" sz="5300" kern="1200"/>
        </a:p>
      </dsp:txBody>
      <dsp:txXfrm>
        <a:off x="0" y="1162050"/>
        <a:ext cx="8578515" cy="1162050"/>
      </dsp:txXfrm>
    </dsp:sp>
    <dsp:sp modelId="{2DA73E5F-BF94-8D47-A52C-ECF1CA4C9FDA}">
      <dsp:nvSpPr>
        <dsp:cNvPr id="0" name=""/>
        <dsp:cNvSpPr/>
      </dsp:nvSpPr>
      <dsp:spPr>
        <a:xfrm>
          <a:off x="0" y="2324100"/>
          <a:ext cx="85785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C3EAF5-C547-134A-A136-6815F1BBCA0E}">
      <dsp:nvSpPr>
        <dsp:cNvPr id="0" name=""/>
        <dsp:cNvSpPr/>
      </dsp:nvSpPr>
      <dsp:spPr>
        <a:xfrm>
          <a:off x="0" y="2324100"/>
          <a:ext cx="8578515" cy="116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t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300" kern="1200"/>
            <a:t>Brachial embolectomy: </a:t>
          </a:r>
          <a:r>
            <a:rPr lang="en-GB" sz="5300" b="1" kern="1200"/>
            <a:t>28.6%</a:t>
          </a:r>
          <a:endParaRPr lang="en-US" sz="5300" kern="1200"/>
        </a:p>
      </dsp:txBody>
      <dsp:txXfrm>
        <a:off x="0" y="2324100"/>
        <a:ext cx="8578515" cy="1162050"/>
      </dsp:txXfrm>
    </dsp:sp>
    <dsp:sp modelId="{EA63D22A-18A4-EA47-8B4A-CF1461A5E7C2}">
      <dsp:nvSpPr>
        <dsp:cNvPr id="0" name=""/>
        <dsp:cNvSpPr/>
      </dsp:nvSpPr>
      <dsp:spPr>
        <a:xfrm>
          <a:off x="0" y="3486150"/>
          <a:ext cx="85785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7F6161-089C-8C43-BDE5-4012BA4CED2D}">
      <dsp:nvSpPr>
        <dsp:cNvPr id="0" name=""/>
        <dsp:cNvSpPr/>
      </dsp:nvSpPr>
      <dsp:spPr>
        <a:xfrm>
          <a:off x="0" y="3486150"/>
          <a:ext cx="8578515" cy="116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t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300" kern="1200"/>
            <a:t>AVF thrombectomy: </a:t>
          </a:r>
          <a:r>
            <a:rPr lang="en-GB" sz="5300" b="1" kern="1200"/>
            <a:t>5.7%</a:t>
          </a:r>
          <a:endParaRPr lang="en-US" sz="5300" kern="1200"/>
        </a:p>
      </dsp:txBody>
      <dsp:txXfrm>
        <a:off x="0" y="3486150"/>
        <a:ext cx="8578515" cy="1162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43054-B34A-F447-80DD-19632C4BFD15}" type="datetimeFigureOut">
              <a:rPr lang="en-LK" smtClean="0"/>
              <a:t>2026-05-14</a:t>
            </a:fld>
            <a:endParaRPr lang="en-L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B58A2-5D04-8B46-8465-5AEB57D884CB}" type="slidenum">
              <a:rPr lang="en-LK" smtClean="0"/>
              <a:t>‹#›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655111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L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2B58A2-5D04-8B46-8465-5AEB57D884CB}" type="slidenum">
              <a:rPr lang="en-LK" smtClean="0"/>
              <a:t>5</a:t>
            </a:fld>
            <a:endParaRPr lang="en-LK"/>
          </a:p>
        </p:txBody>
      </p:sp>
    </p:spTree>
    <p:extLst>
      <p:ext uri="{BB962C8B-B14F-4D97-AF65-F5344CB8AC3E}">
        <p14:creationId xmlns:p14="http://schemas.microsoft.com/office/powerpoint/2010/main" val="205801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D9E4F7-C634-DCE5-3DE5-61C8C8AEA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699" y="2655887"/>
            <a:ext cx="16992600" cy="1470025"/>
          </a:xfrm>
        </p:spPr>
        <p:txBody>
          <a:bodyPr>
            <a:normAutofit/>
          </a:bodyPr>
          <a:lstStyle/>
          <a:p>
            <a:r>
              <a:rPr lang="en-LK" sz="6000" b="1" dirty="0">
                <a:latin typeface="Calibri" panose="020F0502020204030204" pitchFamily="34" charset="0"/>
                <a:cs typeface="Calibri" panose="020F0502020204030204" pitchFamily="34" charset="0"/>
              </a:rPr>
              <a:t>Acute Upper Limb Ischaemia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43D38AA-1058-E1B8-2C30-AB8B9BD7F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4125912"/>
            <a:ext cx="16002000" cy="1752600"/>
          </a:xfrm>
        </p:spPr>
        <p:txBody>
          <a:bodyPr>
            <a:noAutofit/>
          </a:bodyPr>
          <a:lstStyle/>
          <a:p>
            <a:r>
              <a:rPr lang="en-LK" sz="4400" dirty="0"/>
              <a:t>Aetiolgy, Management Stratagies &amp; Outcomes: </a:t>
            </a:r>
          </a:p>
          <a:p>
            <a:r>
              <a:rPr lang="en-LK" sz="4400" dirty="0"/>
              <a:t>Single Centre Experience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1C947-4C8F-C188-516A-F6A214D20CF8}"/>
              </a:ext>
            </a:extLst>
          </p:cNvPr>
          <p:cNvSpPr txBox="1"/>
          <p:nvPr/>
        </p:nvSpPr>
        <p:spPr>
          <a:xfrm>
            <a:off x="990438" y="7658100"/>
            <a:ext cx="16307123" cy="1294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LK" sz="3200" kern="100" dirty="0">
                <a:effectLst/>
                <a:ea typeface="Aptos" panose="020B0004020202020204" pitchFamily="34" charset="0"/>
                <a:cs typeface="Arial Unicode MS" panose="020B0604020202020204" pitchFamily="34" charset="-128"/>
              </a:rPr>
              <a:t>LA Indunil, S Sancheevan, RMP Vishwajith, RPS Prasanga, HFDG De Fonseka, N Gunawansa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LK" sz="3200" kern="100" dirty="0">
                <a:effectLst/>
                <a:ea typeface="Aptos" panose="020B0004020202020204" pitchFamily="34" charset="0"/>
                <a:cs typeface="Arial Unicode MS" panose="020B0604020202020204" pitchFamily="34" charset="-128"/>
              </a:rPr>
              <a:t>Vascular &amp; Transplant Unit(II) , National Hospital Colombo, Sri Lanka</a:t>
            </a:r>
            <a:r>
              <a:rPr lang="en-LK" sz="2800" kern="100" dirty="0">
                <a:effectLst/>
                <a:ea typeface="Aptos" panose="020B0004020202020204" pitchFamily="34" charset="0"/>
                <a:cs typeface="Arial Unicode MS" panose="020B0604020202020204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081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3AA8A5-1749-4945-E253-91C1DF8D9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266042-324E-857D-3DB1-CDF43AC0B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19300"/>
            <a:ext cx="17373600" cy="1143000"/>
          </a:xfrm>
        </p:spPr>
        <p:txBody>
          <a:bodyPr>
            <a:normAutofit/>
          </a:bodyPr>
          <a:lstStyle/>
          <a:p>
            <a:r>
              <a:rPr lang="en-LK" sz="5400" b="1" dirty="0"/>
              <a:t>Background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72EDBF-4607-D6EF-2A5E-F53AFFBD0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3771899"/>
            <a:ext cx="16230600" cy="5181601"/>
          </a:xfrm>
        </p:spPr>
        <p:txBody>
          <a:bodyPr>
            <a:noAutofit/>
          </a:bodyPr>
          <a:lstStyle/>
          <a:p>
            <a:r>
              <a:rPr lang="en-LK" sz="4000" dirty="0"/>
              <a:t>UL-ALI is </a:t>
            </a:r>
            <a:r>
              <a:rPr lang="en-LK" sz="4000" b="1" dirty="0"/>
              <a:t>less common than lower limb ALI</a:t>
            </a:r>
          </a:p>
          <a:p>
            <a:r>
              <a:rPr lang="en-LK" sz="4000" dirty="0"/>
              <a:t>Distinct:</a:t>
            </a:r>
          </a:p>
          <a:p>
            <a:pPr lvl="1"/>
            <a:r>
              <a:rPr lang="en-LK" sz="4000" dirty="0"/>
              <a:t>Aetiology</a:t>
            </a:r>
          </a:p>
          <a:p>
            <a:pPr lvl="1"/>
            <a:r>
              <a:rPr lang="en-LK" sz="4000" dirty="0"/>
              <a:t>Collateral circulation</a:t>
            </a:r>
          </a:p>
          <a:p>
            <a:pPr lvl="1"/>
            <a:r>
              <a:rPr lang="en-LK" sz="4000" dirty="0"/>
              <a:t>Outcomes</a:t>
            </a:r>
          </a:p>
          <a:p>
            <a:r>
              <a:rPr lang="en-LK" sz="4000" dirty="0"/>
              <a:t>Limited data in </a:t>
            </a:r>
            <a:r>
              <a:rPr lang="en-LK" sz="4000" b="1" dirty="0"/>
              <a:t>regional populations</a:t>
            </a:r>
          </a:p>
          <a:p>
            <a:endParaRPr lang="en-LK" sz="4000" dirty="0"/>
          </a:p>
          <a:p>
            <a:r>
              <a:rPr lang="en-LK" sz="4400" dirty="0"/>
              <a:t>Aim: To evaluate </a:t>
            </a:r>
            <a:r>
              <a:rPr lang="en-LK" sz="4400" b="1" dirty="0"/>
              <a:t>aetiology, managmenet, and outcomes</a:t>
            </a:r>
            <a:r>
              <a:rPr lang="en-LK" sz="4400" dirty="0"/>
              <a:t> of UL-ALI</a:t>
            </a:r>
          </a:p>
        </p:txBody>
      </p:sp>
    </p:spTree>
    <p:extLst>
      <p:ext uri="{BB962C8B-B14F-4D97-AF65-F5344CB8AC3E}">
        <p14:creationId xmlns:p14="http://schemas.microsoft.com/office/powerpoint/2010/main" val="112217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E5913BF1-1C2D-309E-1DF5-454C224C4905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5400" b="1" dirty="0"/>
              <a:t>Methods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FF1068A-8871-34CF-DBD4-42C8EB51F117}"/>
              </a:ext>
            </a:extLst>
          </p:cNvPr>
          <p:cNvSpPr txBox="1">
            <a:spLocks/>
          </p:cNvSpPr>
          <p:nvPr/>
        </p:nvSpPr>
        <p:spPr>
          <a:xfrm>
            <a:off x="1295400" y="3543301"/>
            <a:ext cx="15773400" cy="55626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LK" sz="3600" dirty="0"/>
              <a:t>Prospective ALI database</a:t>
            </a:r>
          </a:p>
          <a:p>
            <a:r>
              <a:rPr lang="en-LK" sz="3600" dirty="0"/>
              <a:t>Tertiary vascular centre</a:t>
            </a:r>
          </a:p>
          <a:p>
            <a:r>
              <a:rPr lang="en-GB" sz="3600" b="1" dirty="0"/>
              <a:t>n = 35 patients</a:t>
            </a:r>
          </a:p>
          <a:p>
            <a:endParaRPr lang="en-GB" sz="3600" b="1" dirty="0"/>
          </a:p>
          <a:p>
            <a:pPr marL="0" indent="0">
              <a:buNone/>
            </a:pPr>
            <a:r>
              <a:rPr lang="en-GB" sz="3400" dirty="0"/>
              <a:t>Collected:</a:t>
            </a:r>
          </a:p>
          <a:p>
            <a:r>
              <a:rPr lang="en-GB" sz="3400" dirty="0"/>
              <a:t>Demographics</a:t>
            </a:r>
          </a:p>
          <a:p>
            <a:r>
              <a:rPr lang="en-GB" sz="3400" dirty="0"/>
              <a:t>Aetiology</a:t>
            </a:r>
          </a:p>
          <a:p>
            <a:r>
              <a:rPr lang="en-GB" sz="3400" dirty="0"/>
              <a:t>Rutherford classification</a:t>
            </a:r>
          </a:p>
          <a:p>
            <a:r>
              <a:rPr lang="en-GB" sz="3400" dirty="0"/>
              <a:t>Management strategy</a:t>
            </a:r>
          </a:p>
          <a:p>
            <a:r>
              <a:rPr lang="en-GB" sz="3400" dirty="0"/>
              <a:t>Outcomes</a:t>
            </a:r>
          </a:p>
        </p:txBody>
      </p:sp>
    </p:spTree>
    <p:extLst>
      <p:ext uri="{BB962C8B-B14F-4D97-AF65-F5344CB8AC3E}">
        <p14:creationId xmlns:p14="http://schemas.microsoft.com/office/powerpoint/2010/main" val="303196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7BF5C0-7950-936A-5D92-A82CF67F5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7282E96-39CA-B065-33FE-B947B4796192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5400" b="1" dirty="0"/>
              <a:t>Patient Characteristics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5026F5C-708B-7459-B534-AA878D11780E}"/>
              </a:ext>
            </a:extLst>
          </p:cNvPr>
          <p:cNvSpPr txBox="1">
            <a:spLocks/>
          </p:cNvSpPr>
          <p:nvPr/>
        </p:nvSpPr>
        <p:spPr>
          <a:xfrm>
            <a:off x="1143000" y="3543300"/>
            <a:ext cx="16687800" cy="62483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Mean age : </a:t>
            </a:r>
            <a:r>
              <a:rPr lang="en-US" sz="4000" b="1" dirty="0"/>
              <a:t>55.9 years</a:t>
            </a:r>
          </a:p>
          <a:p>
            <a:r>
              <a:rPr lang="en-US" sz="4000" b="1" dirty="0"/>
              <a:t>Male: 51.4%</a:t>
            </a:r>
          </a:p>
          <a:p>
            <a:r>
              <a:rPr lang="en-US" sz="4000" dirty="0"/>
              <a:t>All unilateral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Rutherford Presentation:</a:t>
            </a:r>
          </a:p>
          <a:p>
            <a:r>
              <a:rPr lang="en-US" dirty="0"/>
              <a:t>Grade </a:t>
            </a:r>
            <a:r>
              <a:rPr lang="en-US" dirty="0" err="1"/>
              <a:t>IIa</a:t>
            </a:r>
            <a:r>
              <a:rPr lang="en-US" dirty="0"/>
              <a:t>: 57.1%</a:t>
            </a:r>
          </a:p>
          <a:p>
            <a:r>
              <a:rPr lang="en-US" dirty="0"/>
              <a:t>IIb – III:22.9%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Majority = </a:t>
            </a:r>
            <a:r>
              <a:rPr lang="en-US" b="1" dirty="0"/>
              <a:t>Viable / marginally threated (60%)</a:t>
            </a:r>
            <a:endParaRPr lang="en-GB" b="1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21823CD-9A27-B97D-DA60-984C457B93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980817"/>
              </p:ext>
            </p:extLst>
          </p:nvPr>
        </p:nvGraphicFramePr>
        <p:xfrm>
          <a:off x="6324600" y="3162300"/>
          <a:ext cx="11506200" cy="6857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293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B7D936-B651-3EBF-5E47-D02948105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88B0C91-5C2B-DC77-A75B-447E7C6B3A61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5400" b="1" dirty="0"/>
              <a:t>Aetiology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FEE58D8-70CF-733C-748A-633EC929E692}"/>
              </a:ext>
            </a:extLst>
          </p:cNvPr>
          <p:cNvSpPr txBox="1">
            <a:spLocks/>
          </p:cNvSpPr>
          <p:nvPr/>
        </p:nvSpPr>
        <p:spPr>
          <a:xfrm>
            <a:off x="457200" y="3543300"/>
            <a:ext cx="17373600" cy="62483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DAC0F09-7080-924F-F69C-9F22D5A8A0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172880"/>
              </p:ext>
            </p:extLst>
          </p:nvPr>
        </p:nvGraphicFramePr>
        <p:xfrm>
          <a:off x="2286000" y="2628900"/>
          <a:ext cx="13716000" cy="693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31029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E7D31C-B38D-61B9-3B69-2C7204F7D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6F4B40F1-4FA9-338B-E22C-B5A71851F02E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5400" b="1" dirty="0"/>
              <a:t>Management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D3B6D59-F362-0288-0D2A-A718700C6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3619499"/>
            <a:ext cx="8229598" cy="4648202"/>
          </a:xfrm>
        </p:spPr>
        <p:txBody>
          <a:bodyPr>
            <a:normAutofit/>
          </a:bodyPr>
          <a:lstStyle/>
          <a:p>
            <a:r>
              <a:rPr lang="en-GB" sz="4800" b="1" dirty="0"/>
              <a:t>Anticoagulation only: 65.7%</a:t>
            </a:r>
          </a:p>
          <a:p>
            <a:endParaRPr lang="en-LK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3FB799-84A2-4C97-62EA-B61114116E4B}"/>
              </a:ext>
            </a:extLst>
          </p:cNvPr>
          <p:cNvSpPr txBox="1"/>
          <p:nvPr/>
        </p:nvSpPr>
        <p:spPr>
          <a:xfrm>
            <a:off x="914400" y="8724899"/>
            <a:ext cx="16821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Low intervention threshold but </a:t>
            </a:r>
            <a:r>
              <a:rPr lang="en-GB" sz="4800" b="1" dirty="0"/>
              <a:t>majority treated conservatively</a:t>
            </a:r>
            <a:endParaRPr lang="en-GB" sz="4800" dirty="0"/>
          </a:p>
          <a:p>
            <a:endParaRPr lang="en-LK" sz="4800" dirty="0"/>
          </a:p>
        </p:txBody>
      </p:sp>
      <p:graphicFrame>
        <p:nvGraphicFramePr>
          <p:cNvPr id="16" name="Content Placeholder 4">
            <a:extLst>
              <a:ext uri="{FF2B5EF4-FFF2-40B4-BE49-F238E27FC236}">
                <a16:creationId xmlns:a16="http://schemas.microsoft.com/office/drawing/2014/main" id="{96625E7F-CC1E-EAD5-9B0E-FC6C905ACDA5}"/>
              </a:ext>
            </a:extLst>
          </p:cNvPr>
          <p:cNvGraphicFramePr/>
          <p:nvPr/>
        </p:nvGraphicFramePr>
        <p:xfrm>
          <a:off x="9143998" y="3619499"/>
          <a:ext cx="8578515" cy="4648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505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0E3630E8-65F1-FF19-3D75-0EA7DC3ED080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Outcomes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8A24FE0C-7781-D74B-A378-E9474FD721AE}"/>
              </a:ext>
            </a:extLst>
          </p:cNvPr>
          <p:cNvSpPr txBox="1">
            <a:spLocks/>
          </p:cNvSpPr>
          <p:nvPr/>
        </p:nvSpPr>
        <p:spPr>
          <a:xfrm>
            <a:off x="1066800" y="3543300"/>
            <a:ext cx="15925800" cy="62483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dirty="0"/>
              <a:t>Limb salvage: </a:t>
            </a:r>
            <a:r>
              <a:rPr lang="en-GB" sz="6600" b="1" dirty="0"/>
              <a:t>97.1%</a:t>
            </a:r>
            <a:endParaRPr lang="en-GB" sz="4800" b="1" dirty="0"/>
          </a:p>
          <a:p>
            <a:r>
              <a:rPr lang="en-GB" sz="4400" dirty="0"/>
              <a:t>Amputation: </a:t>
            </a:r>
            <a:r>
              <a:rPr lang="en-GB" sz="4800" b="1" dirty="0"/>
              <a:t>2.9%</a:t>
            </a:r>
            <a:endParaRPr lang="en-GB" sz="4400" b="1" dirty="0"/>
          </a:p>
          <a:p>
            <a:r>
              <a:rPr lang="en-GB" sz="4400" dirty="0"/>
              <a:t>Mortality: </a:t>
            </a:r>
            <a:r>
              <a:rPr lang="en-GB" sz="4800" b="1" dirty="0"/>
              <a:t>2.9%</a:t>
            </a:r>
          </a:p>
          <a:p>
            <a:r>
              <a:rPr lang="en-GB" sz="4400" dirty="0"/>
              <a:t>Re-intervention: </a:t>
            </a:r>
            <a:r>
              <a:rPr lang="en-GB" sz="4800" b="1" dirty="0"/>
              <a:t>2.9%</a:t>
            </a:r>
          </a:p>
          <a:p>
            <a:endParaRPr lang="en-GB" sz="4400" b="1" dirty="0"/>
          </a:p>
          <a:p>
            <a:pPr marL="0" indent="0">
              <a:buNone/>
            </a:pPr>
            <a:r>
              <a:rPr lang="en-GB" sz="4800" b="1" dirty="0"/>
              <a:t>Excellent outcomes overall</a:t>
            </a:r>
            <a:endParaRPr lang="en-GB" sz="4800" dirty="0"/>
          </a:p>
          <a:p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978112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0529AA-E7CB-043D-DBC9-EBDEB3644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5EF18B1C-E742-3151-D592-812AB2181663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5400" b="1" dirty="0"/>
              <a:t>Why are the outcomes better?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45CE5E8-5789-1AEC-8B18-3F8C85DFD097}"/>
              </a:ext>
            </a:extLst>
          </p:cNvPr>
          <p:cNvSpPr txBox="1">
            <a:spLocks/>
          </p:cNvSpPr>
          <p:nvPr/>
        </p:nvSpPr>
        <p:spPr>
          <a:xfrm>
            <a:off x="1066800" y="3543300"/>
            <a:ext cx="16764000" cy="62483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Rich collateral circulation</a:t>
            </a:r>
          </a:p>
          <a:p>
            <a:r>
              <a:rPr 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Smaller muscle mass</a:t>
            </a:r>
          </a:p>
          <a:p>
            <a:r>
              <a:rPr 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Embolic predominance</a:t>
            </a:r>
          </a:p>
          <a:p>
            <a:r>
              <a:rPr 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salvageable limbs</a:t>
            </a:r>
          </a:p>
          <a:p>
            <a:endParaRPr lang="en-US" dirty="0">
              <a:solidFill>
                <a:srgbClr val="000000"/>
              </a:solidFill>
              <a:latin typeface="-webkit-standard"/>
            </a:endParaRPr>
          </a:p>
          <a:p>
            <a:endParaRPr lang="en-LK" dirty="0">
              <a:solidFill>
                <a:srgbClr val="000000"/>
              </a:solidFill>
              <a:latin typeface="-webkit-standard"/>
            </a:endParaRPr>
          </a:p>
          <a:p>
            <a:pPr>
              <a:buFont typeface="Wingdings" pitchFamily="2" charset="2"/>
              <a:buChar char="ü"/>
            </a:pPr>
            <a:r>
              <a:rPr lang="en-LK" sz="4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Delayed presentation (median 48h) still salvageble</a:t>
            </a:r>
          </a:p>
          <a:p>
            <a:pPr>
              <a:buFont typeface="Wingdings" pitchFamily="2" charset="2"/>
              <a:buChar char="ü"/>
            </a:pPr>
            <a:r>
              <a:rPr lang="en-LK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Conservative management often sufficient</a:t>
            </a:r>
            <a:endParaRPr lang="en-GB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273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621E62-165F-B268-C59A-F3678BBF3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36855CB6-6094-81D4-3F88-C889E1A22380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Conclusions</a:t>
            </a:r>
            <a:endParaRPr lang="en-LK" sz="5400" b="1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243D501-6455-6FF3-2BB0-354AA52910C4}"/>
              </a:ext>
            </a:extLst>
          </p:cNvPr>
          <p:cNvSpPr txBox="1">
            <a:spLocks/>
          </p:cNvSpPr>
          <p:nvPr/>
        </p:nvSpPr>
        <p:spPr>
          <a:xfrm>
            <a:off x="1143000" y="3543300"/>
            <a:ext cx="16687800" cy="624839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UL-ALI is:</a:t>
            </a:r>
          </a:p>
          <a:p>
            <a:pPr lvl="1"/>
            <a:r>
              <a:rPr lang="en-US" sz="3600" dirty="0"/>
              <a:t>Mostly </a:t>
            </a:r>
            <a:r>
              <a:rPr lang="en-US" sz="3600" b="1" dirty="0"/>
              <a:t>embolic or iatrogenic</a:t>
            </a:r>
          </a:p>
          <a:p>
            <a:pPr lvl="1"/>
            <a:r>
              <a:rPr lang="en-US" sz="3600" dirty="0"/>
              <a:t>Frequently </a:t>
            </a:r>
            <a:r>
              <a:rPr lang="en-US" sz="3600" b="1" dirty="0"/>
              <a:t>salvageable</a:t>
            </a:r>
          </a:p>
          <a:p>
            <a:r>
              <a:rPr lang="en-US" sz="4000" dirty="0"/>
              <a:t>High limb salvage, low mortality</a:t>
            </a:r>
          </a:p>
          <a:p>
            <a:r>
              <a:rPr lang="en-US" sz="4000" dirty="0"/>
              <a:t>Support UL-ALI as a </a:t>
            </a:r>
            <a:r>
              <a:rPr lang="en-US" sz="4000" b="1" dirty="0"/>
              <a:t>distinct clinical entity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67670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258</Words>
  <Application>Microsoft Macintosh PowerPoint</Application>
  <PresentationFormat>Custom</PresentationFormat>
  <Paragraphs>76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-webkit-standard</vt:lpstr>
      <vt:lpstr>Wingdings</vt:lpstr>
      <vt:lpstr>Aptos</vt:lpstr>
      <vt:lpstr>Arial</vt:lpstr>
      <vt:lpstr>Office Theme</vt:lpstr>
      <vt:lpstr>Acute Upper Limb Ischaemia</vt:lpstr>
      <vt:lpstr>Background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Beige and Brown Simple Minimalist Natural Skincare Presentation</dc:title>
  <cp:lastModifiedBy>Ashanka Liyanage</cp:lastModifiedBy>
  <cp:revision>8</cp:revision>
  <dcterms:created xsi:type="dcterms:W3CDTF">2006-08-16T00:00:00Z</dcterms:created>
  <dcterms:modified xsi:type="dcterms:W3CDTF">2026-05-14T14:44:10Z</dcterms:modified>
  <dc:identifier>DAHGDBV40MY</dc:identifier>
</cp:coreProperties>
</file>