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69" r:id="rId3"/>
    <p:sldId id="268" r:id="rId4"/>
    <p:sldId id="267" r:id="rId5"/>
    <p:sldId id="265" r:id="rId6"/>
    <p:sldId id="264" r:id="rId7"/>
    <p:sldId id="266" r:id="rId8"/>
    <p:sldId id="263" r:id="rId9"/>
    <p:sldId id="262" r:id="rId10"/>
    <p:sldId id="261" r:id="rId11"/>
  </p:sldIdLst>
  <p:sldSz cx="18288000" cy="10287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4843" autoAdjust="0"/>
    <p:restoredTop sz="94475" autoAdjust="0"/>
  </p:normalViewPr>
  <p:slideViewPr>
    <p:cSldViewPr>
      <p:cViewPr varScale="1">
        <p:scale>
          <a:sx n="62" d="100"/>
          <a:sy n="62" d="100"/>
        </p:scale>
        <p:origin x="216" y="7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4/29/26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11157DC5-518E-8D3A-937A-E49E99804B27}"/>
              </a:ext>
            </a:extLst>
          </p:cNvPr>
          <p:cNvSpPr txBox="1">
            <a:spLocks/>
          </p:cNvSpPr>
          <p:nvPr/>
        </p:nvSpPr>
        <p:spPr>
          <a:xfrm>
            <a:off x="2590800" y="2705100"/>
            <a:ext cx="131064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 Presentation in Sri Lankan CLTI:</a:t>
            </a:r>
          </a:p>
          <a:p>
            <a:r>
              <a:rPr lang="en-GB" sz="5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High Burden of Advanced Tissue Loss in a Diabetes- Predominant Cohort</a:t>
            </a: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77E59248-8D8D-EBD9-F831-FEAAF03086A6}"/>
              </a:ext>
            </a:extLst>
          </p:cNvPr>
          <p:cNvSpPr txBox="1">
            <a:spLocks/>
          </p:cNvSpPr>
          <p:nvPr/>
        </p:nvSpPr>
        <p:spPr>
          <a:xfrm>
            <a:off x="3048000" y="6515100"/>
            <a:ext cx="11506200" cy="233324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N. Gowcikan</a:t>
            </a:r>
          </a:p>
          <a:p>
            <a:pPr marL="0" indent="0" algn="ctr"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Vascular Professorial Unit, National Hospital of Sri Lanka</a:t>
            </a:r>
          </a:p>
          <a:p>
            <a:pPr marL="0" indent="0" algn="ctr">
              <a:buNone/>
            </a:pPr>
            <a:r>
              <a:rPr lang="en-GB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Sri Lanka Society for Vascular Surgery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A1FDD17-2212-CE23-BA29-0BCB1405FC2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1DC799A-16D4-1519-80D3-E01827F43AE9}"/>
              </a:ext>
            </a:extLst>
          </p:cNvPr>
          <p:cNvSpPr txBox="1">
            <a:spLocks/>
          </p:cNvSpPr>
          <p:nvPr/>
        </p:nvSpPr>
        <p:spPr>
          <a:xfrm>
            <a:off x="4114800" y="4769005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B71220-7406-0262-D482-FB63C330733A}"/>
              </a:ext>
            </a:extLst>
          </p:cNvPr>
          <p:cNvSpPr txBox="1">
            <a:spLocks/>
          </p:cNvSpPr>
          <p:nvPr/>
        </p:nvSpPr>
        <p:spPr>
          <a:xfrm>
            <a:off x="2133600" y="47625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618744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79AC817-8D48-1C7B-AEA0-1566FCC71D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oster of diabetes awareness&#10;&#10;AI-generated content may be incorrect.">
            <a:extLst>
              <a:ext uri="{FF2B5EF4-FFF2-40B4-BE49-F238E27FC236}">
                <a16:creationId xmlns:a16="http://schemas.microsoft.com/office/drawing/2014/main" id="{87B19175-3B1B-BC85-22B4-4B9E0B355FA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1689100"/>
            <a:ext cx="12725400" cy="848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895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91D897F-B65B-D1B3-A4D6-0B6FD5DC898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2">
            <a:extLst>
              <a:ext uri="{FF2B5EF4-FFF2-40B4-BE49-F238E27FC236}">
                <a16:creationId xmlns:a16="http://schemas.microsoft.com/office/drawing/2014/main" id="{E358A351-E842-1DA7-FB3C-5BD5010FE50A}"/>
              </a:ext>
            </a:extLst>
          </p:cNvPr>
          <p:cNvSpPr txBox="1">
            <a:spLocks/>
          </p:cNvSpPr>
          <p:nvPr/>
        </p:nvSpPr>
        <p:spPr>
          <a:xfrm>
            <a:off x="1219200" y="4152901"/>
            <a:ext cx="15468600" cy="5082382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Current CLTI evidence is largely western-derived and may not fully reflect south Asian disease patterns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Understanding our local disease pattern is essential to develop context-specific treatment strategies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Lack of local data on severity at presentation and need to quantify late-stage disease burden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3ECBD7DC-3FFF-4422-2C8F-6A892F2E71D7}"/>
              </a:ext>
            </a:extLst>
          </p:cNvPr>
          <p:cNvSpPr txBox="1">
            <a:spLocks/>
          </p:cNvSpPr>
          <p:nvPr/>
        </p:nvSpPr>
        <p:spPr>
          <a:xfrm>
            <a:off x="4114800" y="21717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Why This Study?</a:t>
            </a:r>
          </a:p>
        </p:txBody>
      </p:sp>
    </p:spTree>
    <p:extLst>
      <p:ext uri="{BB962C8B-B14F-4D97-AF65-F5344CB8AC3E}">
        <p14:creationId xmlns:p14="http://schemas.microsoft.com/office/powerpoint/2010/main" val="22181341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790124-92BA-4779-E637-C312494E818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76E7EE-7543-0619-CE29-16AF5C791578}"/>
              </a:ext>
            </a:extLst>
          </p:cNvPr>
          <p:cNvSpPr txBox="1">
            <a:spLocks/>
          </p:cNvSpPr>
          <p:nvPr/>
        </p:nvSpPr>
        <p:spPr>
          <a:xfrm>
            <a:off x="3733800" y="24765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75A2ABD-57A2-4EF3-C4C9-8A921EA3DD5A}"/>
              </a:ext>
            </a:extLst>
          </p:cNvPr>
          <p:cNvSpPr txBox="1">
            <a:spLocks/>
          </p:cNvSpPr>
          <p:nvPr/>
        </p:nvSpPr>
        <p:spPr>
          <a:xfrm>
            <a:off x="1676400" y="4404519"/>
            <a:ext cx="14325600" cy="401558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Retrospective cohort (n = 150)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NHSL vascular Professorial unit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Variables: DM Prevalence, CLTI Presentation time, Primary amputation rate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Chi-square analysis</a:t>
            </a:r>
          </a:p>
        </p:txBody>
      </p:sp>
    </p:spTree>
    <p:extLst>
      <p:ext uri="{BB962C8B-B14F-4D97-AF65-F5344CB8AC3E}">
        <p14:creationId xmlns:p14="http://schemas.microsoft.com/office/powerpoint/2010/main" val="3719861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8ADE43-9C51-B8F2-1657-5889122DDC2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FD036-42B8-A921-4AD2-DA3DED055599}"/>
              </a:ext>
            </a:extLst>
          </p:cNvPr>
          <p:cNvSpPr txBox="1">
            <a:spLocks/>
          </p:cNvSpPr>
          <p:nvPr/>
        </p:nvSpPr>
        <p:spPr>
          <a:xfrm>
            <a:off x="3886200" y="21717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Patient Profile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ABA10B-6E5F-8C05-63A9-3F671280D7E3}"/>
              </a:ext>
            </a:extLst>
          </p:cNvPr>
          <p:cNvSpPr txBox="1">
            <a:spLocks/>
          </p:cNvSpPr>
          <p:nvPr/>
        </p:nvSpPr>
        <p:spPr>
          <a:xfrm>
            <a:off x="1828800" y="4229100"/>
            <a:ext cx="8763000" cy="4906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Mean age: 63.1 ± 9.4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Diabetes: 88.7%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Delayed presentation &gt;30 days: 32.4%</a:t>
            </a:r>
          </a:p>
        </p:txBody>
      </p:sp>
    </p:spTree>
    <p:extLst>
      <p:ext uri="{BB962C8B-B14F-4D97-AF65-F5344CB8AC3E}">
        <p14:creationId xmlns:p14="http://schemas.microsoft.com/office/powerpoint/2010/main" val="24092191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2F83D08-BC8C-6A16-713B-052AE35798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69414185-40E8-1957-F5AC-7BD03B2E0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0600" y="1638300"/>
            <a:ext cx="16172552" cy="8648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0327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8D7CD0-23F3-9D6E-ACBB-1F7334B80E4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629EB3A-906C-9991-4C52-596FF84841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400" y="1638300"/>
            <a:ext cx="16129111" cy="9067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0459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EE4DA10-E63F-B100-F1CE-0D1274AA41D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6BA72F8-E1B3-A34B-E06B-FCA046EFDB3E}"/>
              </a:ext>
            </a:extLst>
          </p:cNvPr>
          <p:cNvSpPr txBox="1">
            <a:spLocks/>
          </p:cNvSpPr>
          <p:nvPr/>
        </p:nvSpPr>
        <p:spPr>
          <a:xfrm>
            <a:off x="3733800" y="20955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Interpretation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2553C-A537-18C5-F1B5-8A2660CCD63E}"/>
              </a:ext>
            </a:extLst>
          </p:cNvPr>
          <p:cNvSpPr txBox="1">
            <a:spLocks/>
          </p:cNvSpPr>
          <p:nvPr/>
        </p:nvSpPr>
        <p:spPr>
          <a:xfrm>
            <a:off x="2133600" y="3924300"/>
            <a:ext cx="126492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Late, advance tissue loss presentation is common in Sri Lanka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High diabetes burden drives disease severity to more complex</a:t>
            </a:r>
          </a:p>
          <a:p>
            <a:pPr marL="0" indent="0">
              <a:buNone/>
            </a:pPr>
            <a:endParaRPr lang="en-GB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453772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448226-0668-5E48-D5CD-F2FBEBA6FF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118CE9-08BC-B738-260A-CBCC071368A0}"/>
              </a:ext>
            </a:extLst>
          </p:cNvPr>
          <p:cNvSpPr txBox="1">
            <a:spLocks/>
          </p:cNvSpPr>
          <p:nvPr/>
        </p:nvSpPr>
        <p:spPr>
          <a:xfrm>
            <a:off x="3962400" y="2171700"/>
            <a:ext cx="822960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4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DBE5E2-8BB9-31D6-9837-9684AC213E5B}"/>
              </a:ext>
            </a:extLst>
          </p:cNvPr>
          <p:cNvSpPr txBox="1">
            <a:spLocks/>
          </p:cNvSpPr>
          <p:nvPr/>
        </p:nvSpPr>
        <p:spPr>
          <a:xfrm>
            <a:off x="2133600" y="4000500"/>
            <a:ext cx="8229600" cy="4525963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Diabetic foot screening programs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Early vascular referral pathways </a:t>
            </a:r>
          </a:p>
          <a:p>
            <a:r>
              <a:rPr lang="en-GB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Community awareness</a:t>
            </a:r>
          </a:p>
        </p:txBody>
      </p:sp>
    </p:spTree>
    <p:extLst>
      <p:ext uri="{BB962C8B-B14F-4D97-AF65-F5344CB8AC3E}">
        <p14:creationId xmlns:p14="http://schemas.microsoft.com/office/powerpoint/2010/main" val="25331995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403</TotalTime>
  <Words>163</Words>
  <Application>Microsoft Macintosh PowerPoint</Application>
  <PresentationFormat>Custom</PresentationFormat>
  <Paragraphs>29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Calibri</vt:lpstr>
      <vt:lpstr>Times New Roman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Beige and Brown Simple Minimalist Natural Skincare Presentation</dc:title>
  <cp:lastModifiedBy>NAVANESAN, Gowcikan (ROYAL FREE LONDON NHS FOUNDATION TRUST)</cp:lastModifiedBy>
  <cp:revision>23</cp:revision>
  <dcterms:created xsi:type="dcterms:W3CDTF">2006-08-16T00:00:00Z</dcterms:created>
  <dcterms:modified xsi:type="dcterms:W3CDTF">2026-04-29T03:45:52Z</dcterms:modified>
  <dc:identifier>DAHGDBV40MY</dc:identifier>
</cp:coreProperties>
</file>