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33253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2" cy="865905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Bilateral Popliteal Artery Aneurysms: A Five-Patient Case Series Demonstrating the Spectrum of Presentation and Management"/>
          <p:cNvSpPr txBox="1"/>
          <p:nvPr/>
        </p:nvSpPr>
        <p:spPr>
          <a:xfrm>
            <a:off x="710116" y="1897405"/>
            <a:ext cx="16654293" cy="248998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Bilateral Popliteal Artery Aneurysms: A Five-Patient Case Series Demonstrating the Spectrum of Presentation and Management</a:t>
            </a:r>
          </a:p>
        </p:txBody>
      </p:sp>
      <p:sp>
        <p:nvSpPr>
          <p:cNvPr id="96" name="RMP Vishwajith, S. Sancheevan, L.A. Indunil, R.P.S. Prasanga, HFDG Fonseka, N. Gunawansa"/>
          <p:cNvSpPr txBox="1"/>
          <p:nvPr/>
        </p:nvSpPr>
        <p:spPr>
          <a:xfrm>
            <a:off x="802528" y="8360293"/>
            <a:ext cx="16469468" cy="53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/>
            </a:lvl1pPr>
          </a:lstStyle>
          <a:p>
            <a:pPr/>
            <a:r>
              <a:t>RMP Vishwajith, S. Sancheevan, L.A. Indunil, R.P.S. Prasanga, HFDG Fonseka, N. Gunawansa</a:t>
            </a:r>
          </a:p>
        </p:txBody>
      </p:sp>
      <p:sp>
        <p:nvSpPr>
          <p:cNvPr id="97" name="NATIONAL HOSPITAL OF SRI LANKA"/>
          <p:cNvSpPr txBox="1"/>
          <p:nvPr/>
        </p:nvSpPr>
        <p:spPr>
          <a:xfrm>
            <a:off x="802528" y="9108214"/>
            <a:ext cx="6387696" cy="539438"/>
          </a:xfrm>
          <a:prstGeom prst="rect">
            <a:avLst/>
          </a:prstGeom>
          <a:solidFill>
            <a:schemeClr val="accent6">
              <a:satOff val="-35873"/>
              <a:lumOff val="-124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/>
            <a:r>
              <a:t>NATIONAL HOSPITAL OF SRI LANKA</a:t>
            </a:r>
          </a:p>
        </p:txBody>
      </p:sp>
      <p:sp>
        <p:nvSpPr>
          <p:cNvPr id="98" name="Presenting author - Sancheevan S"/>
          <p:cNvSpPr txBox="1"/>
          <p:nvPr/>
        </p:nvSpPr>
        <p:spPr>
          <a:xfrm>
            <a:off x="751728" y="4602510"/>
            <a:ext cx="6135711" cy="539439"/>
          </a:xfrm>
          <a:prstGeom prst="rect">
            <a:avLst/>
          </a:prstGeom>
          <a:solidFill>
            <a:schemeClr val="accent4">
              <a:satOff val="-1335"/>
              <a:lumOff val="-1027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/>
            <a:r>
              <a:t>Presenting author - Sancheevan 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Discussion…"/>
          <p:cNvSpPr txBox="1"/>
          <p:nvPr/>
        </p:nvSpPr>
        <p:spPr>
          <a:xfrm>
            <a:off x="417810" y="1763856"/>
            <a:ext cx="17452379" cy="762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4000"/>
            </a:pPr>
          </a:p>
          <a:p>
            <a:pPr>
              <a:lnSpc>
                <a:spcPct val="150000"/>
              </a:lnSpc>
              <a:defRPr sz="4000"/>
            </a:pPr>
            <a:r>
              <a:rPr u="sng">
                <a:solidFill>
                  <a:schemeClr val="accent2">
                    <a:satOff val="-4966"/>
                    <a:lumOff val="-10549"/>
                  </a:schemeClr>
                </a:solidFill>
              </a:rPr>
              <a:t>Discussion</a:t>
            </a:r>
          </a:p>
          <a:p>
            <a:pPr marL="401052" indent="-401052">
              <a:lnSpc>
                <a:spcPct val="150000"/>
              </a:lnSpc>
              <a:buSzPct val="100000"/>
              <a:buChar char="•"/>
              <a:defRPr sz="4000"/>
            </a:pPr>
            <a:r>
              <a:t>This series highlights the variable presentation of bilateral PAAs and reinforces the importance of tailored operative strategy. </a:t>
            </a:r>
          </a:p>
          <a:p>
            <a:pPr marL="401052" indent="-401052">
              <a:lnSpc>
                <a:spcPct val="150000"/>
              </a:lnSpc>
              <a:buSzPct val="100000"/>
              <a:buChar char="•"/>
              <a:defRPr sz="4000"/>
            </a:pPr>
            <a:r>
              <a:t>Autologous vein remains the conduit of choice when feasible, while PTFE grafting is a valuable alternative in selected cases. </a:t>
            </a:r>
          </a:p>
          <a:p>
            <a:pPr marL="401052" indent="-401052">
              <a:lnSpc>
                <a:spcPct val="150000"/>
              </a:lnSpc>
              <a:buSzPct val="100000"/>
              <a:buChar char="•"/>
              <a:defRPr sz="4000"/>
            </a:pPr>
            <a:r>
              <a:t>In carefully selected nonagenarian patients unfit for surgery, conservative management with anticoagulation alone may be appropriate.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clusion:…"/>
          <p:cNvSpPr txBox="1"/>
          <p:nvPr/>
        </p:nvSpPr>
        <p:spPr>
          <a:xfrm>
            <a:off x="491272" y="2844717"/>
            <a:ext cx="17305456" cy="323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4000"/>
            </a:pPr>
            <a:r>
              <a:rPr u="sng">
                <a:solidFill>
                  <a:schemeClr val="accent2">
                    <a:satOff val="-4966"/>
                    <a:lumOff val="-10549"/>
                  </a:schemeClr>
                </a:solidFill>
              </a:rPr>
              <a:t>Conclusion</a:t>
            </a:r>
            <a:r>
              <a:t>:</a:t>
            </a:r>
          </a:p>
          <a:p>
            <a:pPr marL="401052" indent="-401052">
              <a:lnSpc>
                <a:spcPct val="150000"/>
              </a:lnSpc>
              <a:buSzPct val="100000"/>
              <a:buChar char="•"/>
              <a:defRPr sz="4000"/>
            </a:pPr>
            <a:r>
              <a:t>Bilateral PAAs require individualised, risk-adapted management. </a:t>
            </a:r>
          </a:p>
          <a:p>
            <a:pPr marL="401052" indent="-401052" algn="just">
              <a:lnSpc>
                <a:spcPct val="150000"/>
              </a:lnSpc>
              <a:buSzPct val="100000"/>
              <a:buChar char="•"/>
              <a:defRPr sz="4000"/>
            </a:pPr>
            <a:r>
              <a:t>Consideration of patient age, aneurysm size, clinical presentation, and physiological reserve is essential to optimise outcomes.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hank you"/>
          <p:cNvSpPr txBox="1"/>
          <p:nvPr/>
        </p:nvSpPr>
        <p:spPr>
          <a:xfrm>
            <a:off x="7228849" y="4649782"/>
            <a:ext cx="3830302" cy="98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0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Thank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Introduction…"/>
          <p:cNvSpPr txBox="1"/>
          <p:nvPr/>
        </p:nvSpPr>
        <p:spPr>
          <a:xfrm>
            <a:off x="298346" y="2042338"/>
            <a:ext cx="17691308" cy="6202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0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Introduction</a:t>
            </a:r>
          </a:p>
          <a:p>
            <a:pPr marL="401052" indent="-401052">
              <a:buSzPct val="100000"/>
              <a:buChar char="•"/>
              <a:defRPr sz="4000"/>
            </a:pPr>
            <a:r>
              <a:t>Popliteal artery aneurysm (PAA) is the most common peripheral arterial aneurysm and is frequently bilateral. </a:t>
            </a:r>
          </a:p>
          <a:p>
            <a:pPr marL="401052" indent="-401052">
              <a:buSzPct val="100000"/>
              <a:buChar char="•"/>
              <a:defRPr sz="4000"/>
            </a:pPr>
            <a:r>
              <a:t>Acute limb ischaemia remains the commonest mode of presentation. </a:t>
            </a:r>
          </a:p>
          <a:p>
            <a:pPr marL="401052" indent="-401052">
              <a:buSzPct val="100000"/>
              <a:buChar char="•"/>
              <a:defRPr sz="4000"/>
            </a:pPr>
            <a:r>
              <a:t>The management of bilateral PAAs requires individualised decision-making based on anatomical complexity, conduit availability, aneurysm characteristics, and patient fitness. </a:t>
            </a:r>
          </a:p>
          <a:p>
            <a:pPr marL="401052" indent="-401052">
              <a:buSzPct val="100000"/>
              <a:buChar char="•"/>
              <a:defRPr sz="4000"/>
            </a:pPr>
            <a:r>
              <a:t>We present a five-patient bilateral PAA case series demonstrating the broad clinical spectrum and varied management strategies.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352534" y="1460621"/>
            <a:ext cx="19363081" cy="865905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Demographic…"/>
          <p:cNvSpPr txBox="1"/>
          <p:nvPr/>
        </p:nvSpPr>
        <p:spPr>
          <a:xfrm>
            <a:off x="629427" y="2290521"/>
            <a:ext cx="17029146" cy="516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0789" indent="-300789">
              <a:lnSpc>
                <a:spcPct val="150000"/>
              </a:lnSpc>
              <a:buSzPct val="100000"/>
              <a:buChar char="•"/>
              <a:defRPr sz="3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Demographic</a:t>
            </a:r>
          </a:p>
          <a:p>
            <a:pPr lvl="1" marL="681789" indent="-300789">
              <a:lnSpc>
                <a:spcPct val="150000"/>
              </a:lnSpc>
              <a:buSzPct val="100000"/>
              <a:buChar char="•"/>
              <a:defRPr sz="3500"/>
            </a:pPr>
            <a:r>
              <a:t>Five patients</a:t>
            </a:r>
          </a:p>
          <a:p>
            <a:pPr lvl="1" marL="681789" indent="-300789">
              <a:lnSpc>
                <a:spcPct val="150000"/>
              </a:lnSpc>
              <a:buSzPct val="100000"/>
              <a:buChar char="•"/>
              <a:defRPr sz="3500"/>
            </a:pPr>
            <a:r>
              <a:t>All male</a:t>
            </a:r>
          </a:p>
          <a:p>
            <a:pPr lvl="1" marL="681789" indent="-300789">
              <a:lnSpc>
                <a:spcPct val="150000"/>
              </a:lnSpc>
              <a:buSzPct val="100000"/>
              <a:buChar char="•"/>
              <a:defRPr sz="3500"/>
            </a:pPr>
            <a:r>
              <a:t>Mean age - 80.8 years (range: 64–93). </a:t>
            </a:r>
          </a:p>
          <a:p>
            <a:pPr marL="300789" indent="-300789">
              <a:lnSpc>
                <a:spcPct val="150000"/>
              </a:lnSpc>
              <a:buSzPct val="100000"/>
              <a:buChar char="•"/>
              <a:defRPr sz="3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Presentation</a:t>
            </a:r>
          </a:p>
          <a:p>
            <a:pPr lvl="1" marL="681789" indent="-300789">
              <a:lnSpc>
                <a:spcPct val="150000"/>
              </a:lnSpc>
              <a:buSzPct val="100000"/>
              <a:buChar char="•"/>
              <a:defRPr sz="3500"/>
            </a:pPr>
            <a:r>
              <a:t>Three patients presented with acute or acute-on-chronic limb ischaemia (Rutherford IIa)</a:t>
            </a:r>
          </a:p>
          <a:p>
            <a:pPr lvl="1" marL="681789" indent="-300789">
              <a:lnSpc>
                <a:spcPct val="150000"/>
              </a:lnSpc>
              <a:buSzPct val="100000"/>
              <a:buChar char="•"/>
              <a:defRPr sz="3500"/>
            </a:pPr>
            <a:r>
              <a:t>Other two patients incidental diagnosis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Management…"/>
          <p:cNvSpPr txBox="1"/>
          <p:nvPr/>
        </p:nvSpPr>
        <p:spPr>
          <a:xfrm>
            <a:off x="629427" y="2254199"/>
            <a:ext cx="17029146" cy="490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0789" indent="-300789">
              <a:buSzPct val="100000"/>
              <a:buChar char="•"/>
              <a:defRPr sz="3500" u="sng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Management</a:t>
            </a:r>
          </a:p>
          <a:p>
            <a:pPr lvl="1" marL="681789" indent="-300789">
              <a:buSzPct val="100000"/>
              <a:buChar char="•"/>
              <a:defRPr sz="3500"/>
            </a:pPr>
            <a:r>
              <a:t>Three patients underwent surgical intervention. </a:t>
            </a:r>
          </a:p>
          <a:p>
            <a:pPr lvl="1" marL="681789" indent="-300789">
              <a:buSzPct val="100000"/>
              <a:buChar char="•"/>
              <a:defRPr sz="3500"/>
            </a:pPr>
            <a:r>
              <a:t>Two nonagenarians (&gt;90 years) were deemed unfit for surgery due to advanced age and comorbidity and were managed conservatively with systemic heparin anticoagulation alone. </a:t>
            </a:r>
          </a:p>
          <a:p>
            <a:pPr marL="300789" indent="-300789">
              <a:buSzPct val="100000"/>
              <a:buChar char="•"/>
              <a:defRPr sz="3500"/>
            </a:pPr>
            <a:r>
              <a:t>Surgical management included aneurysm ligation and reversed saphenous vein graft (RSVG) bypass without excision via medial approach and PTFE interposition grafting via posterior approach.</a:t>
            </a:r>
          </a:p>
          <a:p>
            <a:pPr marL="300789" indent="-300789">
              <a:buSzPct val="100000"/>
              <a:buChar char="•"/>
              <a:defRPr sz="3500"/>
            </a:pPr>
            <a:r>
              <a:t>Bilateral popliteal aneurysms were repaired sequentially in separate admissions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95F4D05C-8834-4B9A-95ED-7814E20D5BB4.PNG" descr="95F4D05C-8834-4B9A-95ED-7814E20D5BB4.PNG"/>
          <p:cNvPicPr>
            <a:picLocks noChangeAspect="1"/>
          </p:cNvPicPr>
          <p:nvPr/>
        </p:nvPicPr>
        <p:blipFill>
          <a:blip r:embed="rId4">
            <a:extLst/>
          </a:blip>
          <a:srcRect l="2682" t="16671" r="0" b="16671"/>
          <a:stretch>
            <a:fillRect/>
          </a:stretch>
        </p:blipFill>
        <p:spPr>
          <a:xfrm>
            <a:off x="3743126" y="1855592"/>
            <a:ext cx="10801891" cy="554904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Aneurysmal popliteal artery is ligated proximally and distally…"/>
          <p:cNvSpPr txBox="1"/>
          <p:nvPr/>
        </p:nvSpPr>
        <p:spPr>
          <a:xfrm>
            <a:off x="1797034" y="7920578"/>
            <a:ext cx="16292449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t>Aneurysmal popliteal artery is ligated proximally and distally</a:t>
            </a:r>
          </a:p>
          <a:p>
            <a:pPr algn="ctr"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t>Reversed saphenous vein graft is used for bypass from distal SFA to popliteal artery distal to aneurysm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9664.HEIC" descr="IMG_9664.HEIC"/>
          <p:cNvPicPr>
            <a:picLocks noChangeAspect="1"/>
          </p:cNvPicPr>
          <p:nvPr/>
        </p:nvPicPr>
        <p:blipFill>
          <a:blip r:embed="rId4">
            <a:extLst/>
          </a:blip>
          <a:srcRect l="0" t="18610" r="10460" b="5042"/>
          <a:stretch>
            <a:fillRect/>
          </a:stretch>
        </p:blipFill>
        <p:spPr>
          <a:xfrm>
            <a:off x="6509147" y="1868420"/>
            <a:ext cx="5269845" cy="7853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ChatGPT Image May 16, 2026 at 10_07_00 AM.png" descr="ChatGPT Image May 16, 2026 at 10_07_00 AM.png"/>
          <p:cNvPicPr>
            <a:picLocks noChangeAspect="1"/>
          </p:cNvPicPr>
          <p:nvPr/>
        </p:nvPicPr>
        <p:blipFill>
          <a:blip r:embed="rId4">
            <a:extLst/>
          </a:blip>
          <a:srcRect l="8152" t="14026" r="1844" b="16766"/>
          <a:stretch>
            <a:fillRect/>
          </a:stretch>
        </p:blipFill>
        <p:spPr>
          <a:xfrm>
            <a:off x="138560" y="2001626"/>
            <a:ext cx="8534467" cy="4921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ChatGPT Image May 16, 2026 at 10_17_58 AM.png" descr="ChatGPT Image May 16, 2026 at 10_17_58 AM.png"/>
          <p:cNvPicPr>
            <a:picLocks noChangeAspect="1"/>
          </p:cNvPicPr>
          <p:nvPr/>
        </p:nvPicPr>
        <p:blipFill>
          <a:blip r:embed="rId5">
            <a:extLst/>
          </a:blip>
          <a:srcRect l="10587" t="28197" r="19158" b="17798"/>
          <a:stretch>
            <a:fillRect/>
          </a:stretch>
        </p:blipFill>
        <p:spPr>
          <a:xfrm>
            <a:off x="9123222" y="2001626"/>
            <a:ext cx="8537846" cy="492220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wo aneurysms in popliteal artery…"/>
          <p:cNvSpPr txBox="1"/>
          <p:nvPr/>
        </p:nvSpPr>
        <p:spPr>
          <a:xfrm>
            <a:off x="1222108" y="7782596"/>
            <a:ext cx="5599446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t>Two aneurysms in popliteal artery</a:t>
            </a:r>
          </a:p>
          <a:p>
            <a:pPr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t>Presented with thrombosis and ALI</a:t>
            </a:r>
          </a:p>
        </p:txBody>
      </p:sp>
      <p:sp>
        <p:nvSpPr>
          <p:cNvPr id="120" name="Proximally and distally transected and repaired with interposition graft (reinforced PTFE)"/>
          <p:cNvSpPr txBox="1"/>
          <p:nvPr/>
        </p:nvSpPr>
        <p:spPr>
          <a:xfrm>
            <a:off x="9605049" y="7518646"/>
            <a:ext cx="7746730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Proximally and distally transected and repaired with interposition graft (reinforced PTFE)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Immediate outcome…"/>
          <p:cNvSpPr txBox="1"/>
          <p:nvPr/>
        </p:nvSpPr>
        <p:spPr>
          <a:xfrm>
            <a:off x="566169" y="2018108"/>
            <a:ext cx="17155662" cy="6202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sng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Immediate outcome</a:t>
            </a:r>
          </a:p>
          <a:p>
            <a:pPr>
              <a:defRPr sz="4000"/>
            </a:pPr>
            <a:r>
              <a:t>Surgically treated patients</a:t>
            </a:r>
          </a:p>
          <a:p>
            <a:pPr lvl="1" marL="681789" indent="-300789">
              <a:buSzPct val="100000"/>
              <a:buChar char="•"/>
              <a:defRPr sz="4000"/>
            </a:pPr>
            <a:r>
              <a:t>Symptoms improved</a:t>
            </a:r>
          </a:p>
          <a:p>
            <a:pPr lvl="1" marL="681789" indent="-300789">
              <a:buSzPct val="100000"/>
              <a:buChar char="•"/>
              <a:defRPr sz="4000"/>
            </a:pPr>
            <a:r>
              <a:t>Postoperative course was uneventful</a:t>
            </a:r>
          </a:p>
          <a:p>
            <a:pPr lvl="1" marL="681789" indent="-300789">
              <a:buSzPct val="100000"/>
              <a:buChar char="•"/>
              <a:defRPr sz="4000"/>
            </a:pPr>
            <a:r>
              <a:t>Discharged on 3- 5 days after surgery</a:t>
            </a:r>
          </a:p>
          <a:p>
            <a:pPr>
              <a:defRPr sz="4000"/>
            </a:pPr>
          </a:p>
          <a:p>
            <a:pPr>
              <a:defRPr sz="4000"/>
            </a:pPr>
            <a:r>
              <a:t>Conservatively managed patients</a:t>
            </a:r>
          </a:p>
          <a:p>
            <a:pPr marL="401052" indent="-401052">
              <a:buSzPct val="100000"/>
              <a:buChar char="•"/>
              <a:defRPr sz="4000"/>
            </a:pPr>
            <a:r>
              <a:t>Symptomatic improvement with heparin infusion</a:t>
            </a:r>
          </a:p>
          <a:p>
            <a:pPr>
              <a:defRPr sz="4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hatGPT Image May 16, 2026 at 09_25_23 AM.png" descr="ChatGPT Image May 16, 2026 at 09_25_23 AM.png"/>
          <p:cNvPicPr>
            <a:picLocks noChangeAspect="1"/>
          </p:cNvPicPr>
          <p:nvPr/>
        </p:nvPicPr>
        <p:blipFill>
          <a:blip r:embed="rId3">
            <a:alphaModFix amt="17904"/>
            <a:extLst/>
          </a:blip>
          <a:srcRect l="0" t="34138" r="0" b="9982"/>
          <a:stretch>
            <a:fillRect/>
          </a:stretch>
        </p:blipFill>
        <p:spPr>
          <a:xfrm>
            <a:off x="-467519" y="1621600"/>
            <a:ext cx="19363081" cy="865905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Outcome…"/>
          <p:cNvSpPr txBox="1"/>
          <p:nvPr/>
        </p:nvSpPr>
        <p:spPr>
          <a:xfrm>
            <a:off x="566169" y="2018108"/>
            <a:ext cx="17155662" cy="682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sng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Outcome</a:t>
            </a:r>
          </a:p>
          <a:p>
            <a:pPr marL="300789" indent="-300789">
              <a:buSzPct val="100000"/>
              <a:buChar char="•"/>
              <a:defRPr sz="4000"/>
            </a:pPr>
            <a:r>
              <a:t>Long-term follow-up was available for three patients. The 64-year-old patient, a foreign national, remains asymptomatic with normal limb function at 1-year follow-up. </a:t>
            </a:r>
          </a:p>
          <a:p>
            <a:pPr marL="300789" indent="-300789">
              <a:buSzPct val="100000"/>
              <a:buChar char="•"/>
              <a:defRPr sz="4000"/>
            </a:pPr>
            <a:r>
              <a:t>The 68-year-old patient is clinically well with no vascular complications. </a:t>
            </a:r>
          </a:p>
          <a:p>
            <a:pPr marL="300789" indent="-300789">
              <a:buSzPct val="100000"/>
              <a:buChar char="•"/>
              <a:defRPr sz="4000"/>
            </a:pPr>
            <a:r>
              <a:t>One 90-year-old patient died three months post-presentation due to pneumonia, unrelated to aneurysm pathology or management. </a:t>
            </a:r>
          </a:p>
          <a:p>
            <a:pPr marL="300789" indent="-300789">
              <a:buSzPct val="100000"/>
              <a:buChar char="•"/>
              <a:defRPr sz="4000"/>
            </a:pPr>
            <a:r>
              <a:t>The second conservatively managed nonagenarian remained clinically stable, survived 14 months following aneurysm detection, and died from unrelated causes. </a:t>
            </a:r>
          </a:p>
          <a:p>
            <a:pPr marL="300789" indent="-300789">
              <a:buSzPct val="100000"/>
              <a:buChar char="•"/>
              <a:defRPr sz="4000"/>
            </a:pPr>
            <a:r>
              <a:t>Limb salvage was achieved in all surgically treated patients.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