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8288000" cy="10287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sz="quarter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quarter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quarter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quarter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14400" y="138112"/>
            <a:ext cx="16459200" cy="2262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14400" y="2400300"/>
            <a:ext cx="16459200" cy="788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VISHWAJITH RMP, PRASANGA RPS, SANCHEEVAN S, INDUNIL LA, DE FONSEKA HFDG, GUNAWANSA N"/>
          <p:cNvSpPr txBox="1"/>
          <p:nvPr/>
        </p:nvSpPr>
        <p:spPr>
          <a:xfrm>
            <a:off x="454198" y="7400777"/>
            <a:ext cx="17272610" cy="12239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4000"/>
            </a:lvl1pPr>
          </a:lstStyle>
          <a:p>
            <a:pPr/>
            <a:r>
              <a:t>VISHWAJITH RMP, PRASANGA RPS, SANCHEEVAN S, INDUNIL LA, DE FONSEKA HFDG, GUNAWANSA N</a:t>
            </a:r>
          </a:p>
        </p:txBody>
      </p:sp>
      <p:sp>
        <p:nvSpPr>
          <p:cNvPr id="95" name="Etiology-Based Outcome in Acute Limb Ischemia : Cardiac Embolism vs Atherosclerotic Disease"/>
          <p:cNvSpPr txBox="1"/>
          <p:nvPr/>
        </p:nvSpPr>
        <p:spPr>
          <a:xfrm>
            <a:off x="149034" y="2208623"/>
            <a:ext cx="17882939" cy="1915850"/>
          </a:xfrm>
          <a:prstGeom prst="rect">
            <a:avLst/>
          </a:prstGeom>
          <a:solidFill>
            <a:schemeClr val="accent1">
              <a:satOff val="-4409"/>
              <a:lumOff val="-1050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6500">
                <a:solidFill>
                  <a:srgbClr val="FFFFFF"/>
                </a:solidFill>
              </a:defRPr>
            </a:lvl1pPr>
          </a:lstStyle>
          <a:p>
            <a:pPr/>
            <a:r>
              <a:t>Etiology-Based Outcome in Acute Limb Ischemia : Cardiac Embolism vs Atherosclerotic Disease </a:t>
            </a:r>
          </a:p>
        </p:txBody>
      </p:sp>
      <p:sp>
        <p:nvSpPr>
          <p:cNvPr id="96" name="NATIONAL HOSPITAL OF SRI LANKA"/>
          <p:cNvSpPr txBox="1"/>
          <p:nvPr/>
        </p:nvSpPr>
        <p:spPr>
          <a:xfrm>
            <a:off x="401042" y="9026917"/>
            <a:ext cx="7607636" cy="601624"/>
          </a:xfrm>
          <a:prstGeom prst="rect">
            <a:avLst/>
          </a:prstGeom>
          <a:solidFill>
            <a:schemeClr val="accent5">
              <a:lumOff val="2323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4000"/>
            </a:lvl1pPr>
          </a:lstStyle>
          <a:p>
            <a:pPr/>
            <a:r>
              <a:t>NATIONAL HOSPITAL OF SRI LANKA</a:t>
            </a:r>
          </a:p>
        </p:txBody>
      </p:sp>
      <p:sp>
        <p:nvSpPr>
          <p:cNvPr id="97" name="Presenting author - Sancheevan S"/>
          <p:cNvSpPr txBox="1"/>
          <p:nvPr/>
        </p:nvSpPr>
        <p:spPr>
          <a:xfrm>
            <a:off x="180561" y="4330673"/>
            <a:ext cx="7099284" cy="601624"/>
          </a:xfrm>
          <a:prstGeom prst="rect">
            <a:avLst/>
          </a:prstGeom>
          <a:solidFill>
            <a:schemeClr val="accent4">
              <a:satOff val="-1335"/>
              <a:lumOff val="-10274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4000">
                <a:solidFill>
                  <a:srgbClr val="FFFFFF"/>
                </a:solidFill>
              </a:defRPr>
            </a:lvl1pPr>
          </a:lstStyle>
          <a:p>
            <a:pPr/>
            <a:r>
              <a:t>Presenting author - Sancheevan 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Background…"/>
          <p:cNvSpPr txBox="1"/>
          <p:nvPr/>
        </p:nvSpPr>
        <p:spPr>
          <a:xfrm>
            <a:off x="517011" y="3300729"/>
            <a:ext cx="17253978" cy="52242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just" defTabSz="457200">
              <a:lnSpc>
                <a:spcPct val="150000"/>
              </a:lnSpc>
              <a:defRPr sz="4033" u="sng">
                <a:solidFill>
                  <a:schemeClr val="accent2">
                    <a:satOff val="-4966"/>
                    <a:lumOff val="-10549"/>
                  </a:schemeClr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Background</a:t>
            </a:r>
            <a:endParaRPr b="1"/>
          </a:p>
          <a:p>
            <a:pPr marL="404394" indent="-404394" algn="just" defTabSz="457200">
              <a:lnSpc>
                <a:spcPct val="150000"/>
              </a:lnSpc>
              <a:buSzPct val="100000"/>
              <a:buChar char="•"/>
              <a:defRPr sz="4033">
                <a:latin typeface="Arial"/>
                <a:ea typeface="Arial"/>
                <a:cs typeface="Arial"/>
                <a:sym typeface="Arial"/>
              </a:defRPr>
            </a:pPr>
            <a:r>
              <a:t>Acute limb ischemia (ALI) arises from diverse etiologies, which may influence clinical</a:t>
            </a:r>
            <a:r>
              <a:rPr>
                <a:latin typeface="Times Roman"/>
                <a:ea typeface="Times Roman"/>
                <a:cs typeface="Times Roman"/>
                <a:sym typeface="Times Roman"/>
              </a:rPr>
              <a:t> </a:t>
            </a:r>
            <a:r>
              <a:t>presentation and outcomes. </a:t>
            </a:r>
          </a:p>
          <a:p>
            <a:pPr marL="404394" indent="-404394" algn="just" defTabSz="457200">
              <a:lnSpc>
                <a:spcPct val="150000"/>
              </a:lnSpc>
              <a:buSzPct val="100000"/>
              <a:buChar char="•"/>
              <a:defRPr sz="4033">
                <a:latin typeface="Arial"/>
                <a:ea typeface="Arial"/>
                <a:cs typeface="Arial"/>
                <a:sym typeface="Arial"/>
              </a:defRPr>
            </a:pPr>
            <a:r>
              <a:t>This study compares outcomes between cardiac embolic and</a:t>
            </a:r>
            <a:r>
              <a:rPr>
                <a:latin typeface="Times Roman"/>
                <a:ea typeface="Times Roman"/>
                <a:cs typeface="Times Roman"/>
                <a:sym typeface="Times Roman"/>
              </a:rPr>
              <a:t> </a:t>
            </a:r>
            <a:r>
              <a:t>atherosclerotic causes of ALI.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Methodology…"/>
          <p:cNvSpPr txBox="1"/>
          <p:nvPr/>
        </p:nvSpPr>
        <p:spPr>
          <a:xfrm>
            <a:off x="280919" y="3105839"/>
            <a:ext cx="17222531" cy="420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just" defTabSz="457200">
              <a:lnSpc>
                <a:spcPct val="150000"/>
              </a:lnSpc>
              <a:defRPr sz="4000" u="sng">
                <a:solidFill>
                  <a:schemeClr val="accent2">
                    <a:satOff val="-4966"/>
                    <a:lumOff val="-10549"/>
                  </a:schemeClr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Methodology</a:t>
            </a:r>
            <a:endParaRPr b="1"/>
          </a:p>
          <a:p>
            <a:pPr marL="401052" indent="-401052" algn="just" defTabSz="457200">
              <a:lnSpc>
                <a:spcPct val="1500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A comparative analysis was conducted on 147 patients with ALI</a:t>
            </a:r>
          </a:p>
          <a:p>
            <a:pPr marL="401052" indent="-401052" algn="just" defTabSz="457200">
              <a:lnSpc>
                <a:spcPct val="1500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Stratified by etiology:</a:t>
            </a:r>
            <a:r>
              <a:rPr>
                <a:latin typeface="Times Roman"/>
                <a:ea typeface="Times Roman"/>
                <a:cs typeface="Times Roman"/>
                <a:sym typeface="Times Roman"/>
              </a:rPr>
              <a:t> </a:t>
            </a:r>
            <a:r>
              <a:t>cardiac embolism and atherosclerotic disease</a:t>
            </a:r>
          </a:p>
          <a:p>
            <a:pPr lvl="1" marL="782052" indent="-401052" algn="just" defTabSz="457200">
              <a:lnSpc>
                <a:spcPct val="1500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Patients with other</a:t>
            </a:r>
            <a:r>
              <a:rPr>
                <a:latin typeface="Times Roman"/>
                <a:ea typeface="Times Roman"/>
                <a:cs typeface="Times Roman"/>
                <a:sym typeface="Times Roman"/>
              </a:rPr>
              <a:t> </a:t>
            </a:r>
            <a:r>
              <a:t>etiologies were excluded. </a:t>
            </a:r>
          </a:p>
          <a:p>
            <a:pPr marL="401052" indent="-401052" algn="just" defTabSz="457200">
              <a:lnSpc>
                <a:spcPct val="1500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Outcomes assessed included limb salvage and mortality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pasted-movie.png" descr="pasted-movi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266136" y="2782450"/>
            <a:ext cx="6636989" cy="4899900"/>
          </a:xfrm>
          <a:prstGeom prst="rect">
            <a:avLst/>
          </a:prstGeom>
          <a:ln w="12700">
            <a:miter lim="400000"/>
          </a:ln>
        </p:spPr>
      </p:pic>
      <p:sp>
        <p:nvSpPr>
          <p:cNvPr id="104" name="Cause for ALI"/>
          <p:cNvSpPr txBox="1"/>
          <p:nvPr/>
        </p:nvSpPr>
        <p:spPr>
          <a:xfrm>
            <a:off x="2676764" y="2010803"/>
            <a:ext cx="2624546" cy="548641"/>
          </a:xfrm>
          <a:prstGeom prst="rect">
            <a:avLst/>
          </a:prstGeom>
          <a:solidFill>
            <a:schemeClr val="accent2">
              <a:satOff val="-4966"/>
              <a:lumOff val="-1054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/>
            <a:r>
              <a:t> Cause for ALI </a:t>
            </a:r>
          </a:p>
        </p:txBody>
      </p:sp>
      <p:sp>
        <p:nvSpPr>
          <p:cNvPr id="105" name="Age"/>
          <p:cNvSpPr txBox="1"/>
          <p:nvPr/>
        </p:nvSpPr>
        <p:spPr>
          <a:xfrm>
            <a:off x="13317564" y="2087514"/>
            <a:ext cx="972925" cy="548641"/>
          </a:xfrm>
          <a:prstGeom prst="rect">
            <a:avLst/>
          </a:prstGeom>
          <a:solidFill>
            <a:schemeClr val="accent5">
              <a:satOff val="-6843"/>
              <a:lumOff val="-1070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/>
            <a:r>
              <a:t> Age </a:t>
            </a:r>
          </a:p>
        </p:txBody>
      </p:sp>
      <p:pic>
        <p:nvPicPr>
          <p:cNvPr id="106" name="pasted-movie.png" descr="pasted-movie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22618" y="2628987"/>
            <a:ext cx="4867115" cy="5647210"/>
          </a:xfrm>
          <a:prstGeom prst="rect">
            <a:avLst/>
          </a:prstGeom>
          <a:ln w="12700">
            <a:miter lim="400000"/>
          </a:ln>
        </p:spPr>
      </p:pic>
      <p:sp>
        <p:nvSpPr>
          <p:cNvPr id="107" name="p = 0.02"/>
          <p:cNvSpPr txBox="1"/>
          <p:nvPr/>
        </p:nvSpPr>
        <p:spPr>
          <a:xfrm>
            <a:off x="13116269" y="7828645"/>
            <a:ext cx="93672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just" defTabSz="457200">
              <a:defRPr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/>
            <a:r>
              <a:t>p = 0.02</a:t>
            </a:r>
          </a:p>
        </p:txBody>
      </p:sp>
      <p:sp>
        <p:nvSpPr>
          <p:cNvPr id="108" name="Rounded Rectangle"/>
          <p:cNvSpPr/>
          <p:nvPr/>
        </p:nvSpPr>
        <p:spPr>
          <a:xfrm>
            <a:off x="975897" y="1726834"/>
            <a:ext cx="6480962" cy="6609965"/>
          </a:xfrm>
          <a:prstGeom prst="roundRect">
            <a:avLst>
              <a:gd name="adj" fmla="val 15000"/>
            </a:avLst>
          </a:prstGeom>
          <a:ln w="25400">
            <a:solidFill>
              <a:schemeClr val="accent2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  <p:sp>
        <p:nvSpPr>
          <p:cNvPr id="109" name="Rounded Rectangle"/>
          <p:cNvSpPr/>
          <p:nvPr/>
        </p:nvSpPr>
        <p:spPr>
          <a:xfrm>
            <a:off x="9551025" y="1739047"/>
            <a:ext cx="7814526" cy="6609966"/>
          </a:xfrm>
          <a:prstGeom prst="roundRect">
            <a:avLst>
              <a:gd name="adj" fmla="val 14707"/>
            </a:avLst>
          </a:prstGeom>
          <a:ln w="25400">
            <a:solidFill>
              <a:schemeClr val="accent2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  <p:sp>
        <p:nvSpPr>
          <p:cNvPr id="110" name="Most common causes for cardiac emboli -  atrial fibrillation and recent myocardial infarction."/>
          <p:cNvSpPr txBox="1"/>
          <p:nvPr/>
        </p:nvSpPr>
        <p:spPr>
          <a:xfrm>
            <a:off x="443594" y="8612482"/>
            <a:ext cx="17400812" cy="1132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50921" indent="-350921" algn="just" defTabSz="457200">
              <a:buSzPct val="100000"/>
              <a:buChar char="•"/>
              <a:defRPr sz="3500">
                <a:latin typeface="Arial"/>
                <a:ea typeface="Arial"/>
                <a:cs typeface="Arial"/>
                <a:sym typeface="Arial"/>
              </a:defRPr>
            </a:pPr>
            <a:r>
              <a:t>Most common causes for cardiac emboli -  atrial fibrillation</a:t>
            </a:r>
            <a:r>
              <a:rPr>
                <a:latin typeface="Times Roman"/>
                <a:ea typeface="Times Roman"/>
                <a:cs typeface="Times Roman"/>
                <a:sym typeface="Times Roman"/>
              </a:rPr>
              <a:t> </a:t>
            </a:r>
            <a:r>
              <a:t>and recent myocardial infarction.</a:t>
            </a:r>
          </a:p>
        </p:txBody>
      </p:sp>
      <p:sp>
        <p:nvSpPr>
          <p:cNvPr id="111" name="67.3"/>
          <p:cNvSpPr txBox="1"/>
          <p:nvPr/>
        </p:nvSpPr>
        <p:spPr>
          <a:xfrm>
            <a:off x="12126108" y="3096881"/>
            <a:ext cx="734601" cy="4447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solidFill>
                  <a:srgbClr val="FFFFFF"/>
                </a:solidFill>
              </a:defRPr>
            </a:lvl1pPr>
          </a:lstStyle>
          <a:p>
            <a:pPr/>
            <a:r>
              <a:t>67.3</a:t>
            </a:r>
          </a:p>
        </p:txBody>
      </p:sp>
      <p:sp>
        <p:nvSpPr>
          <p:cNvPr id="112" name="58.9"/>
          <p:cNvSpPr txBox="1"/>
          <p:nvPr/>
        </p:nvSpPr>
        <p:spPr>
          <a:xfrm>
            <a:off x="14719179" y="3565713"/>
            <a:ext cx="734602" cy="4447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solidFill>
                  <a:srgbClr val="FFFFFF"/>
                </a:solidFill>
              </a:defRPr>
            </a:lvl1pPr>
          </a:lstStyle>
          <a:p>
            <a:pPr/>
            <a:r>
              <a:t>58.9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sults…"/>
          <p:cNvSpPr txBox="1"/>
          <p:nvPr/>
        </p:nvSpPr>
        <p:spPr>
          <a:xfrm>
            <a:off x="135632" y="2104647"/>
            <a:ext cx="17726984" cy="50517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just" defTabSz="457200">
              <a:lnSpc>
                <a:spcPct val="150000"/>
              </a:lnSpc>
              <a:defRPr sz="3500" u="sng">
                <a:solidFill>
                  <a:schemeClr val="accent2">
                    <a:satOff val="-4966"/>
                    <a:lumOff val="-10549"/>
                  </a:schemeClr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Results</a:t>
            </a:r>
          </a:p>
          <a:p>
            <a:pPr marL="350921" indent="-350921" algn="just" defTabSz="457200">
              <a:lnSpc>
                <a:spcPct val="150000"/>
              </a:lnSpc>
              <a:buSzPct val="100000"/>
              <a:buChar char="•"/>
              <a:defRPr sz="3500">
                <a:latin typeface="Arial"/>
                <a:ea typeface="Arial"/>
                <a:cs typeface="Arial"/>
                <a:sym typeface="Arial"/>
              </a:defRPr>
            </a:pPr>
            <a:r>
              <a:t>Atherosclerotic disease more frequently presented as</a:t>
            </a:r>
            <a:r>
              <a:rPr>
                <a:latin typeface="Times Roman"/>
                <a:ea typeface="Times Roman"/>
                <a:cs typeface="Times Roman"/>
                <a:sym typeface="Times Roman"/>
              </a:rPr>
              <a:t> </a:t>
            </a:r>
            <a:r>
              <a:t>acute-on-chronic ischemia (37% vs 8%, p &lt; 0.001). </a:t>
            </a:r>
          </a:p>
          <a:p>
            <a:pPr marL="350921" indent="-350921" algn="just" defTabSz="457200">
              <a:lnSpc>
                <a:spcPct val="150000"/>
              </a:lnSpc>
              <a:buSzPct val="100000"/>
              <a:buChar char="•"/>
              <a:defRPr sz="3500">
                <a:latin typeface="Arial"/>
                <a:ea typeface="Arial"/>
                <a:cs typeface="Arial"/>
                <a:sym typeface="Arial"/>
              </a:defRPr>
            </a:pPr>
            <a:r>
              <a:t>Rutherford grade distribution differed</a:t>
            </a:r>
            <a:r>
              <a:rPr>
                <a:latin typeface="Times Roman"/>
                <a:ea typeface="Times Roman"/>
                <a:cs typeface="Times Roman"/>
                <a:sym typeface="Times Roman"/>
              </a:rPr>
              <a:t> </a:t>
            </a:r>
            <a:r>
              <a:t>significantly, with cardiac embolic cases presenting with more severe ischemia.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algn="just" defTabSz="457200">
              <a:defRPr sz="3500">
                <a:latin typeface="Arial"/>
                <a:ea typeface="Arial"/>
                <a:cs typeface="Arial"/>
                <a:sym typeface="Arial"/>
              </a:defRPr>
            </a:pPr>
            <a:endParaRPr>
              <a:latin typeface="Times Roman"/>
              <a:ea typeface="Times Roman"/>
              <a:cs typeface="Times Roman"/>
              <a:sym typeface="Times Roman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pasted-movie.png" descr="pasted-movi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09597" y="2477128"/>
            <a:ext cx="6649866" cy="5332744"/>
          </a:xfrm>
          <a:prstGeom prst="rect">
            <a:avLst/>
          </a:prstGeom>
          <a:ln w="12700">
            <a:miter lim="400000"/>
          </a:ln>
        </p:spPr>
      </p:pic>
      <p:sp>
        <p:nvSpPr>
          <p:cNvPr id="117" name="Mortality"/>
          <p:cNvSpPr txBox="1"/>
          <p:nvPr/>
        </p:nvSpPr>
        <p:spPr>
          <a:xfrm>
            <a:off x="3762690" y="1936003"/>
            <a:ext cx="1755389" cy="548641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/>
            <a:r>
              <a:t> Mortality </a:t>
            </a:r>
          </a:p>
        </p:txBody>
      </p:sp>
      <p:pic>
        <p:nvPicPr>
          <p:cNvPr id="118" name="pasted-movie.png" descr="pasted-movie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865956" y="2642418"/>
            <a:ext cx="6649867" cy="4623977"/>
          </a:xfrm>
          <a:prstGeom prst="rect">
            <a:avLst/>
          </a:prstGeom>
          <a:ln w="12700">
            <a:miter lim="400000"/>
          </a:ln>
        </p:spPr>
      </p:pic>
      <p:sp>
        <p:nvSpPr>
          <p:cNvPr id="119" name="Limb Salvage"/>
          <p:cNvSpPr txBox="1"/>
          <p:nvPr/>
        </p:nvSpPr>
        <p:spPr>
          <a:xfrm>
            <a:off x="12594847" y="1936003"/>
            <a:ext cx="2624359" cy="548641"/>
          </a:xfrm>
          <a:prstGeom prst="rect">
            <a:avLst/>
          </a:prstGeom>
          <a:solidFill>
            <a:srgbClr val="9411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/>
            <a:r>
              <a:t> Limb Salvage </a:t>
            </a:r>
          </a:p>
        </p:txBody>
      </p:sp>
      <p:sp>
        <p:nvSpPr>
          <p:cNvPr id="120" name="Rounded Rectangle"/>
          <p:cNvSpPr/>
          <p:nvPr/>
        </p:nvSpPr>
        <p:spPr>
          <a:xfrm>
            <a:off x="720118" y="1843905"/>
            <a:ext cx="7526457" cy="5651342"/>
          </a:xfrm>
          <a:prstGeom prst="roundRect">
            <a:avLst>
              <a:gd name="adj" fmla="val 15000"/>
            </a:avLst>
          </a:prstGeom>
          <a:ln w="38100">
            <a:solidFill>
              <a:schemeClr val="accent3">
                <a:satOff val="-6373"/>
                <a:lumOff val="-10823"/>
              </a:schemeClr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  <p:sp>
        <p:nvSpPr>
          <p:cNvPr id="121" name="Rounded Rectangle"/>
          <p:cNvSpPr/>
          <p:nvPr/>
        </p:nvSpPr>
        <p:spPr>
          <a:xfrm>
            <a:off x="9173164" y="1843905"/>
            <a:ext cx="8035451" cy="5651342"/>
          </a:xfrm>
          <a:prstGeom prst="roundRect">
            <a:avLst>
              <a:gd name="adj" fmla="val 15000"/>
            </a:avLst>
          </a:prstGeom>
          <a:ln w="38100">
            <a:solidFill>
              <a:schemeClr val="accent3">
                <a:satOff val="-6373"/>
                <a:lumOff val="-10823"/>
              </a:schemeClr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  <p:sp>
        <p:nvSpPr>
          <p:cNvPr id="122" name="18.2%"/>
          <p:cNvSpPr txBox="1"/>
          <p:nvPr/>
        </p:nvSpPr>
        <p:spPr>
          <a:xfrm>
            <a:off x="2743732" y="3288391"/>
            <a:ext cx="1364498" cy="5848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just" defTabSz="457200">
              <a:defRPr sz="35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18.2%</a:t>
            </a:r>
          </a:p>
        </p:txBody>
      </p:sp>
      <p:sp>
        <p:nvSpPr>
          <p:cNvPr id="123" name="7.4%"/>
          <p:cNvSpPr txBox="1"/>
          <p:nvPr/>
        </p:nvSpPr>
        <p:spPr>
          <a:xfrm>
            <a:off x="5410054" y="5368715"/>
            <a:ext cx="1117288" cy="5848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just" defTabSz="457200">
              <a:defRPr sz="35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7.4%</a:t>
            </a:r>
          </a:p>
        </p:txBody>
      </p:sp>
      <p:sp>
        <p:nvSpPr>
          <p:cNvPr id="124" name="Limb salvage rates were comparable between groups (p = 0.72).…"/>
          <p:cNvSpPr txBox="1"/>
          <p:nvPr/>
        </p:nvSpPr>
        <p:spPr>
          <a:xfrm>
            <a:off x="175012" y="7990008"/>
            <a:ext cx="18328641" cy="16807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marL="350921" indent="-350921" algn="just" defTabSz="457200">
              <a:buSzPct val="100000"/>
              <a:buChar char="•"/>
              <a:defRPr sz="3500">
                <a:latin typeface="Arial"/>
                <a:ea typeface="Arial"/>
                <a:cs typeface="Arial"/>
                <a:sym typeface="Arial"/>
              </a:defRPr>
            </a:pPr>
            <a:r>
              <a:t>Limb salvage rates</a:t>
            </a:r>
            <a:r>
              <a:rPr>
                <a:latin typeface="Times Roman"/>
                <a:ea typeface="Times Roman"/>
                <a:cs typeface="Times Roman"/>
                <a:sym typeface="Times Roman"/>
              </a:rPr>
              <a:t> </a:t>
            </a:r>
            <a:r>
              <a:t>were comparable between groups (p = 0.72). </a:t>
            </a:r>
          </a:p>
          <a:p>
            <a:pPr marL="350921" indent="-350921" algn="just" defTabSz="457200">
              <a:buSzPct val="100000"/>
              <a:buChar char="•"/>
              <a:defRPr sz="3500">
                <a:latin typeface="Arial"/>
                <a:ea typeface="Arial"/>
                <a:cs typeface="Arial"/>
                <a:sym typeface="Arial"/>
              </a:defRPr>
            </a:pPr>
            <a:r>
              <a:t>Mortality was higher in the cardiac</a:t>
            </a:r>
            <a:r>
              <a:rPr>
                <a:latin typeface="Times Roman"/>
                <a:ea typeface="Times Roman"/>
                <a:cs typeface="Times Roman"/>
                <a:sym typeface="Times Roman"/>
              </a:rPr>
              <a:t> </a:t>
            </a:r>
            <a:r>
              <a:t>embolism group (p = 0.17), largely due to underlying cardiac comorbidities.</a:t>
            </a:r>
          </a:p>
        </p:txBody>
      </p:sp>
      <p:sp>
        <p:nvSpPr>
          <p:cNvPr id="125" name="85.7%"/>
          <p:cNvSpPr txBox="1"/>
          <p:nvPr/>
        </p:nvSpPr>
        <p:spPr>
          <a:xfrm>
            <a:off x="11587442" y="3488640"/>
            <a:ext cx="1364499" cy="584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just" defTabSz="457200">
              <a:defRPr sz="35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85.7%</a:t>
            </a:r>
          </a:p>
        </p:txBody>
      </p:sp>
      <p:sp>
        <p:nvSpPr>
          <p:cNvPr id="126" name="88.9%"/>
          <p:cNvSpPr txBox="1"/>
          <p:nvPr/>
        </p:nvSpPr>
        <p:spPr>
          <a:xfrm>
            <a:off x="14375847" y="3488640"/>
            <a:ext cx="1364498" cy="584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just" defTabSz="457200">
              <a:defRPr sz="35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88.9%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onclusions…"/>
          <p:cNvSpPr txBox="1"/>
          <p:nvPr/>
        </p:nvSpPr>
        <p:spPr>
          <a:xfrm>
            <a:off x="444589" y="2699910"/>
            <a:ext cx="17398821" cy="7787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457200">
              <a:lnSpc>
                <a:spcPct val="150000"/>
              </a:lnSpc>
              <a:defRPr sz="4000" u="sng">
                <a:solidFill>
                  <a:schemeClr val="accent2">
                    <a:satOff val="-4966"/>
                    <a:lumOff val="-10549"/>
                  </a:schemeClr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Conclusions</a:t>
            </a:r>
            <a:endParaRPr b="1"/>
          </a:p>
          <a:p>
            <a:pPr marL="401052" indent="-401052" defTabSz="457200">
              <a:lnSpc>
                <a:spcPct val="1500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While limb salvage rates are similar across etiologies</a:t>
            </a:r>
          </a:p>
          <a:p>
            <a:pPr marL="401052" indent="-401052" defTabSz="457200">
              <a:lnSpc>
                <a:spcPct val="1500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Cardiac embolic ALI is</a:t>
            </a:r>
            <a:r>
              <a:rPr>
                <a:latin typeface="Times Roman"/>
                <a:ea typeface="Times Roman"/>
                <a:cs typeface="Times Roman"/>
                <a:sym typeface="Times Roman"/>
              </a:rPr>
              <a:t> </a:t>
            </a:r>
            <a:r>
              <a:t>associated with increased mortality related to cardiac comorbidity.</a:t>
            </a:r>
          </a:p>
          <a:p>
            <a:pPr marL="401052" indent="-401052" defTabSz="457200">
              <a:lnSpc>
                <a:spcPct val="1500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Optimized cardiac management</a:t>
            </a:r>
            <a:r>
              <a:rPr>
                <a:latin typeface="Times Roman"/>
                <a:ea typeface="Times Roman"/>
                <a:cs typeface="Times Roman"/>
                <a:sym typeface="Times Roman"/>
              </a:rPr>
              <a:t> </a:t>
            </a:r>
            <a:r>
              <a:t>and appropriate anticoagulation are essential in these patients.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defTabSz="457200">
              <a:lnSpc>
                <a:spcPct val="150000"/>
              </a:lnSpc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defTabSz="457200">
              <a:lnSpc>
                <a:spcPct val="150000"/>
              </a:lnSpc>
              <a:defRPr sz="4000">
                <a:latin typeface="Arial"/>
                <a:ea typeface="Arial"/>
                <a:cs typeface="Arial"/>
                <a:sym typeface="Arial"/>
              </a:defRPr>
            </a:pPr>
            <a:endParaRPr>
              <a:latin typeface="Times Roman"/>
              <a:ea typeface="Times Roman"/>
              <a:cs typeface="Times Roman"/>
              <a:sym typeface="Times Roman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hank you"/>
          <p:cNvSpPr txBox="1"/>
          <p:nvPr/>
        </p:nvSpPr>
        <p:spPr>
          <a:xfrm>
            <a:off x="7228849" y="4830457"/>
            <a:ext cx="3830302" cy="987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7000">
                <a:solidFill>
                  <a:schemeClr val="accent2">
                    <a:satOff val="-4966"/>
                    <a:lumOff val="-10549"/>
                  </a:schemeClr>
                </a:solidFill>
              </a:defRPr>
            </a:lvl1pPr>
          </a:lstStyle>
          <a:p>
            <a:pPr/>
            <a:r>
              <a:t>Thank you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