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7" r:id="rId12"/>
    <p:sldId id="266" r:id="rId13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24" autoAdjust="0"/>
  </p:normalViewPr>
  <p:slideViewPr>
    <p:cSldViewPr>
      <p:cViewPr varScale="1">
        <p:scale>
          <a:sx n="52" d="100"/>
          <a:sy n="52" d="100"/>
        </p:scale>
        <p:origin x="77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3D57A34-D602-1EEC-4409-4640B5B092A4}"/>
              </a:ext>
            </a:extLst>
          </p:cNvPr>
          <p:cNvSpPr txBox="1"/>
          <p:nvPr/>
        </p:nvSpPr>
        <p:spPr>
          <a:xfrm>
            <a:off x="2362200" y="3774482"/>
            <a:ext cx="1417320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400" b="1" dirty="0"/>
              <a:t>EARLY OUTCOMES OF OPEN ABDOMINAL AORTIC ANEURYSM REPAIR: A FIVE-YEAR RETROSPECTIVE STUDY IN A SRI LANKAN TERTIARY CARE SETTING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ACFA09-5A06-0338-F58D-93AC88E6CBB5}"/>
              </a:ext>
            </a:extLst>
          </p:cNvPr>
          <p:cNvSpPr txBox="1"/>
          <p:nvPr/>
        </p:nvSpPr>
        <p:spPr>
          <a:xfrm>
            <a:off x="3467100" y="7277100"/>
            <a:ext cx="119634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Samarasinghe AKBBTB, Rathnayake RMJBS, </a:t>
            </a:r>
            <a:r>
              <a:rPr lang="en-US" sz="2800" u="sng" dirty="0">
                <a:solidFill>
                  <a:srgbClr val="FF0000"/>
                </a:solidFill>
              </a:rPr>
              <a:t>Liyanage VDP</a:t>
            </a:r>
            <a:endParaRPr lang="en-GB" sz="2800" u="sng" dirty="0">
              <a:solidFill>
                <a:srgbClr val="FF0000"/>
              </a:solidFill>
            </a:endParaRPr>
          </a:p>
          <a:p>
            <a:pPr algn="ctr"/>
            <a:br>
              <a:rPr lang="en-GB" sz="2800" dirty="0"/>
            </a:br>
            <a:r>
              <a:rPr lang="en-US" sz="2800" dirty="0"/>
              <a:t>Department of Surgery, Faculty of Medicine, University of Peradeniya,</a:t>
            </a:r>
          </a:p>
          <a:p>
            <a:pPr algn="ctr"/>
            <a:r>
              <a:rPr lang="en-US" sz="2800" dirty="0"/>
              <a:t>Sri Lanka</a:t>
            </a:r>
            <a:endParaRPr lang="en-US" alt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FB131C-BEFF-28C2-1A58-92D4DB2B1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C814D3B-7009-68C9-D92E-F390D9920418}"/>
              </a:ext>
            </a:extLst>
          </p:cNvPr>
          <p:cNvSpPr txBox="1"/>
          <p:nvPr/>
        </p:nvSpPr>
        <p:spPr>
          <a:xfrm>
            <a:off x="1257300" y="3086100"/>
            <a:ext cx="15773400" cy="6129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2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sz="2400" dirty="0"/>
              <a:t>Kent KC. Clinical practice. Abdominal aortic aneurysms. </a:t>
            </a:r>
            <a:r>
              <a:rPr lang="en-GB" sz="2400" i="1" dirty="0"/>
              <a:t>New England Journal of Medicine</a:t>
            </a:r>
            <a:r>
              <a:rPr lang="en-GB" sz="2400" dirty="0"/>
              <a:t>. 2014;371(22):2101–2108. </a:t>
            </a:r>
          </a:p>
          <a:p>
            <a:pPr marL="342900" indent="-342900">
              <a:lnSpc>
                <a:spcPct val="2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sz="2400" dirty="0" err="1"/>
              <a:t>Paravastu</a:t>
            </a:r>
            <a:r>
              <a:rPr lang="en-GB" sz="2400" dirty="0"/>
              <a:t> SCV, </a:t>
            </a:r>
            <a:r>
              <a:rPr lang="en-GB" sz="2400" dirty="0" err="1"/>
              <a:t>Jayarajasingam</a:t>
            </a:r>
            <a:r>
              <a:rPr lang="en-GB" sz="2400" dirty="0"/>
              <a:t> R, Cottam R, et al. Endovascular repair of abdominal aortic aneurysm. </a:t>
            </a:r>
            <a:r>
              <a:rPr lang="en-GB" sz="2400" i="1" dirty="0"/>
              <a:t>Cochrane Database of Systematic Reviews</a:t>
            </a:r>
            <a:r>
              <a:rPr lang="en-GB" sz="2400" dirty="0"/>
              <a:t>. 2014;(1):CD004178. </a:t>
            </a:r>
          </a:p>
          <a:p>
            <a:pPr marL="342900" indent="-342900">
              <a:lnSpc>
                <a:spcPct val="2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sz="2400" dirty="0"/>
              <a:t>Lederle FA, </a:t>
            </a:r>
            <a:r>
              <a:rPr lang="en-GB" sz="2400" dirty="0" err="1"/>
              <a:t>Freischlag</a:t>
            </a:r>
            <a:r>
              <a:rPr lang="en-GB" sz="2400" dirty="0"/>
              <a:t> JA, Kyriakides TC, et al. Outcomes following open repair of abdominal aortic aneurysm. </a:t>
            </a:r>
            <a:r>
              <a:rPr lang="en-GB" sz="2400" i="1" dirty="0"/>
              <a:t>New England Journal of Medicine</a:t>
            </a:r>
            <a:r>
              <a:rPr lang="en-GB" sz="2400" dirty="0"/>
              <a:t>. 2002;346(19):1437–1444.</a:t>
            </a:r>
          </a:p>
          <a:p>
            <a:pPr marL="342900" indent="-342900">
              <a:lnSpc>
                <a:spcPct val="2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sz="2400" dirty="0" err="1"/>
              <a:t>Wanhainen</a:t>
            </a:r>
            <a:r>
              <a:rPr lang="en-GB" sz="2400" dirty="0"/>
              <a:t> A, </a:t>
            </a:r>
            <a:r>
              <a:rPr lang="en-GB" sz="2400" dirty="0" err="1"/>
              <a:t>Verzini</a:t>
            </a:r>
            <a:r>
              <a:rPr lang="en-GB" sz="2400" dirty="0"/>
              <a:t> F, Van Herzeele I, et al. Editor’s choice – European Society for Vascular Surgery (ESVS) 2019 clinical practice guidelines on the management of abdominal aorto-iliac artery aneurysms. </a:t>
            </a:r>
            <a:r>
              <a:rPr lang="en-GB" sz="2400" i="1" dirty="0"/>
              <a:t>European Journal of Vascular and Endovascular Surgery</a:t>
            </a:r>
            <a:r>
              <a:rPr lang="en-GB" sz="2400" dirty="0"/>
              <a:t>. 2019;57(1):8–93.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2D24FE-A9A5-1D46-0309-74B0FCFD78CD}"/>
              </a:ext>
            </a:extLst>
          </p:cNvPr>
          <p:cNvSpPr txBox="1"/>
          <p:nvPr/>
        </p:nvSpPr>
        <p:spPr>
          <a:xfrm>
            <a:off x="1219200" y="2088059"/>
            <a:ext cx="9144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latin typeface="+mn-lt"/>
                <a:cs typeface="Arial" panose="020B0604020202020204" pitchFamily="34" charset="0"/>
              </a:rPr>
              <a:t>REFERENCES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575426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505DD4-7A11-4ED0-3FB6-0A62A408F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2B618E8-AEB2-9C2E-CD1E-EE33701683AD}"/>
              </a:ext>
            </a:extLst>
          </p:cNvPr>
          <p:cNvSpPr txBox="1"/>
          <p:nvPr/>
        </p:nvSpPr>
        <p:spPr>
          <a:xfrm>
            <a:off x="1257300" y="3086100"/>
            <a:ext cx="15773400" cy="6129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2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sz="2400" dirty="0" err="1"/>
              <a:t>Reimerink</a:t>
            </a:r>
            <a:r>
              <a:rPr lang="en-GB" sz="2400" dirty="0"/>
              <a:t> JJ, van der Laan MJ, </a:t>
            </a:r>
            <a:r>
              <a:rPr lang="en-GB" sz="2400" dirty="0" err="1"/>
              <a:t>Koelemay</a:t>
            </a:r>
            <a:r>
              <a:rPr lang="en-GB" sz="2400" dirty="0"/>
              <a:t> MJW, et al. Systematic review and meta-analysis of population-based mortality from ruptured abdominal aortic aneurysm. </a:t>
            </a:r>
            <a:r>
              <a:rPr lang="en-GB" sz="2400" i="1" dirty="0"/>
              <a:t>British Journal of Surgery</a:t>
            </a:r>
            <a:r>
              <a:rPr lang="en-GB" sz="2400" dirty="0"/>
              <a:t>. 2013;100(11):1405–1413. </a:t>
            </a:r>
          </a:p>
          <a:p>
            <a:pPr marL="342900" indent="-342900">
              <a:lnSpc>
                <a:spcPct val="2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sz="2400" dirty="0"/>
              <a:t>Mani K, </a:t>
            </a:r>
            <a:r>
              <a:rPr lang="en-GB" sz="2400" dirty="0" err="1"/>
              <a:t>Björck</a:t>
            </a:r>
            <a:r>
              <a:rPr lang="en-GB" sz="2400" dirty="0"/>
              <a:t> M, Lundkvist J, et al. Improved long-term survival after elective abdominal aortic aneurysm repair. </a:t>
            </a:r>
            <a:r>
              <a:rPr lang="en-GB" sz="2400" i="1" dirty="0"/>
              <a:t>Circulation</a:t>
            </a:r>
            <a:r>
              <a:rPr lang="en-GB" sz="2400" dirty="0"/>
              <a:t>. 2009;120(3):201–211. </a:t>
            </a:r>
          </a:p>
          <a:p>
            <a:pPr marL="342900" indent="-342900">
              <a:lnSpc>
                <a:spcPct val="2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sz="2400" dirty="0" err="1"/>
              <a:t>Ultee</a:t>
            </a:r>
            <a:r>
              <a:rPr lang="en-GB" sz="2400" dirty="0"/>
              <a:t> KHJ, Bastos Gonçalves F, </a:t>
            </a:r>
            <a:r>
              <a:rPr lang="en-GB" sz="2400" dirty="0" err="1"/>
              <a:t>Hoeks</a:t>
            </a:r>
            <a:r>
              <a:rPr lang="en-GB" sz="2400" dirty="0"/>
              <a:t> SE, et al. Long-term outcomes of open abdominal aortic aneurysm repair. </a:t>
            </a:r>
            <a:r>
              <a:rPr lang="en-GB" sz="2400" i="1" dirty="0"/>
              <a:t>Journal of Vascular Surgery</a:t>
            </a:r>
            <a:r>
              <a:rPr lang="en-GB" sz="2400" dirty="0"/>
              <a:t>. 2016;63(6):1545–1552. </a:t>
            </a:r>
          </a:p>
          <a:p>
            <a:pPr marL="342900" indent="-342900">
              <a:lnSpc>
                <a:spcPct val="2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GB" sz="2400" dirty="0"/>
              <a:t>Dimick JB, Stanley JC, Axelrod DA, et al. Variation in mortality after abdominal aortic aneurysm repair in the United States. </a:t>
            </a:r>
            <a:r>
              <a:rPr lang="en-GB" sz="2400" i="1" dirty="0"/>
              <a:t>Annals of Surgery</a:t>
            </a:r>
            <a:r>
              <a:rPr lang="en-GB" sz="2400" dirty="0"/>
              <a:t>. 2002;235(4):579–585.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3C377C-1A29-EBB8-1788-0556D68A2E2E}"/>
              </a:ext>
            </a:extLst>
          </p:cNvPr>
          <p:cNvSpPr txBox="1"/>
          <p:nvPr/>
        </p:nvSpPr>
        <p:spPr>
          <a:xfrm>
            <a:off x="1219200" y="2088059"/>
            <a:ext cx="9144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latin typeface="+mn-lt"/>
                <a:cs typeface="Arial" panose="020B0604020202020204" pitchFamily="34" charset="0"/>
              </a:rPr>
              <a:t>REFERENCES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131579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437EB0-7FC8-95BC-9BDA-CC9CD7070E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24C286C-1210-8C7D-903C-621B64AFE2FC}"/>
              </a:ext>
            </a:extLst>
          </p:cNvPr>
          <p:cNvSpPr txBox="1"/>
          <p:nvPr/>
        </p:nvSpPr>
        <p:spPr>
          <a:xfrm>
            <a:off x="4572000" y="4635668"/>
            <a:ext cx="9144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2726986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6CEC0F-681F-565B-6CEC-22EAF8A09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8DC7F6B-8DB2-C01C-C7E0-29FCC56A2918}"/>
              </a:ext>
            </a:extLst>
          </p:cNvPr>
          <p:cNvSpPr txBox="1"/>
          <p:nvPr/>
        </p:nvSpPr>
        <p:spPr>
          <a:xfrm>
            <a:off x="1295400" y="2134969"/>
            <a:ext cx="13258800" cy="6463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600" b="1" dirty="0">
                <a:latin typeface="+mn-lt"/>
                <a:cs typeface="Arial" panose="020B0604020202020204" pitchFamily="34" charset="0"/>
              </a:rPr>
              <a:t>INTRODUCTION: </a:t>
            </a:r>
            <a:r>
              <a:rPr lang="en-GB" sz="3600" b="1" dirty="0"/>
              <a:t>ABDOMINAL AORTIC ANEURYSM (AAA)</a:t>
            </a:r>
          </a:p>
        </p:txBody>
      </p:sp>
      <p:pic>
        <p:nvPicPr>
          <p:cNvPr id="6" name="Picture 2" descr="Abdominal aortic aneurysm - Vejthani International Hospital | JCI  Accredited International Hospital in Bangkok, Thailand.">
            <a:extLst>
              <a:ext uri="{FF2B5EF4-FFF2-40B4-BE49-F238E27FC236}">
                <a16:creationId xmlns:a16="http://schemas.microsoft.com/office/drawing/2014/main" id="{0D6ECE77-FD00-4DD8-947C-E29D9C1FA9D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031" b="15244"/>
          <a:stretch/>
        </p:blipFill>
        <p:spPr bwMode="auto">
          <a:xfrm>
            <a:off x="10888264" y="4533900"/>
            <a:ext cx="6828235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18799D-9325-9A9B-F7CF-7BA1EFD669B9}"/>
              </a:ext>
            </a:extLst>
          </p:cNvPr>
          <p:cNvSpPr txBox="1"/>
          <p:nvPr/>
        </p:nvSpPr>
        <p:spPr>
          <a:xfrm>
            <a:off x="1676400" y="3467100"/>
            <a:ext cx="153162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Permanent, localized dilatation of the abdominal aorta, typically defined when the diameter exceeds 3 cm or is more than 50% greater than normal.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Surgical management options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800" dirty="0"/>
              <a:t>Open surgical repair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800" dirty="0"/>
              <a:t>Endovascular aneurysm repair (EVAR)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2D5DFF-3A7A-432F-BEBA-78FF806CC480}"/>
              </a:ext>
            </a:extLst>
          </p:cNvPr>
          <p:cNvSpPr txBox="1"/>
          <p:nvPr/>
        </p:nvSpPr>
        <p:spPr>
          <a:xfrm>
            <a:off x="1676400" y="6591300"/>
            <a:ext cx="9372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Open surgical repair remains essential in centres where EVAR is limited or anatomically unsuitable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037700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DC5CE6-7D68-FDBE-2FFA-810C204A7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26EB15-2886-BA85-59BC-51CEA63CFA98}"/>
              </a:ext>
            </a:extLst>
          </p:cNvPr>
          <p:cNvSpPr txBox="1"/>
          <p:nvPr/>
        </p:nvSpPr>
        <p:spPr>
          <a:xfrm>
            <a:off x="1219200" y="2164259"/>
            <a:ext cx="9144000" cy="7694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4400" b="1" dirty="0">
                <a:latin typeface="+mn-lt"/>
                <a:cs typeface="Arial" panose="020B0604020202020204" pitchFamily="34" charset="0"/>
              </a:rPr>
              <a:t>OBJECTIVES</a:t>
            </a:r>
            <a:endParaRPr lang="en-GB" sz="4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684E35-AD11-B328-9FA6-3E15F3B55E88}"/>
              </a:ext>
            </a:extLst>
          </p:cNvPr>
          <p:cNvSpPr txBox="1"/>
          <p:nvPr/>
        </p:nvSpPr>
        <p:spPr>
          <a:xfrm>
            <a:off x="1524000" y="3543300"/>
            <a:ext cx="15240000" cy="14549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GB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 evaluate early outcomes of AAA cases managed over a five-year period at a tertiary care centre, focusing on postoperative mortality, complications, and intensive care unit (ICU) utilisation following open repair.</a:t>
            </a:r>
          </a:p>
        </p:txBody>
      </p:sp>
      <p:pic>
        <p:nvPicPr>
          <p:cNvPr id="2050" name="Picture 2" descr="Operation Theatre Stock Photos, Images and Backgrounds for Free Download">
            <a:extLst>
              <a:ext uri="{FF2B5EF4-FFF2-40B4-BE49-F238E27FC236}">
                <a16:creationId xmlns:a16="http://schemas.microsoft.com/office/drawing/2014/main" id="{02980684-7585-4BED-B23A-C44AB47C3F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7489" y="5391150"/>
            <a:ext cx="7449911" cy="417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5392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FCE0CF-B159-546F-AB6D-101C9F073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57F5F32-B4E4-B09B-A6DB-894270190F9B}"/>
              </a:ext>
            </a:extLst>
          </p:cNvPr>
          <p:cNvSpPr txBox="1"/>
          <p:nvPr/>
        </p:nvSpPr>
        <p:spPr>
          <a:xfrm>
            <a:off x="1143000" y="2134969"/>
            <a:ext cx="11734800" cy="6463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600" b="1" dirty="0">
                <a:latin typeface="+mn-lt"/>
                <a:cs typeface="Arial" panose="020B0604020202020204" pitchFamily="34" charset="0"/>
              </a:rPr>
              <a:t>METHODOLOGY: </a:t>
            </a:r>
            <a:r>
              <a:rPr lang="en-GB" sz="3600" b="1" dirty="0">
                <a:latin typeface="+mn-lt"/>
                <a:cs typeface="Arial" panose="020B0604020202020204" pitchFamily="34" charset="0"/>
              </a:rPr>
              <a:t>STUDY DESIGN AND PARTICIPANTS</a:t>
            </a:r>
            <a:endParaRPr lang="en-GB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01E5BB-A0E7-B58D-EC04-DB2FF702A7AF}"/>
              </a:ext>
            </a:extLst>
          </p:cNvPr>
          <p:cNvSpPr txBox="1"/>
          <p:nvPr/>
        </p:nvSpPr>
        <p:spPr>
          <a:xfrm>
            <a:off x="1295400" y="4020115"/>
            <a:ext cx="67056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/>
              <a:t>Study design:</a:t>
            </a:r>
            <a:r>
              <a:rPr lang="en-GB" sz="2800" dirty="0"/>
              <a:t> Retrospective study </a:t>
            </a:r>
          </a:p>
          <a:p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/>
              <a:t>Setting:</a:t>
            </a:r>
            <a:r>
              <a:rPr lang="en-GB" sz="2800" dirty="0"/>
              <a:t> Tertiary care centre, Sri Lanka </a:t>
            </a:r>
          </a:p>
          <a:p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/>
              <a:t>Period:</a:t>
            </a:r>
            <a:r>
              <a:rPr lang="en-GB" sz="2800" dirty="0"/>
              <a:t> January 2020 – December 2024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0ACFD4-230A-1405-2029-1002D9646949}"/>
              </a:ext>
            </a:extLst>
          </p:cNvPr>
          <p:cNvSpPr txBox="1"/>
          <p:nvPr/>
        </p:nvSpPr>
        <p:spPr>
          <a:xfrm>
            <a:off x="10439400" y="3850838"/>
            <a:ext cx="58674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dirty="0"/>
              <a:t>AAA cases (2020–2024)</a:t>
            </a:r>
          </a:p>
          <a:p>
            <a:pPr algn="ctr"/>
            <a:r>
              <a:rPr lang="en-GB" sz="2800" dirty="0"/>
              <a:t>        n = 31</a:t>
            </a:r>
          </a:p>
          <a:p>
            <a:pPr algn="ctr"/>
            <a:r>
              <a:rPr lang="en-GB" sz="2800" dirty="0"/>
              <a:t>    ↓</a:t>
            </a:r>
          </a:p>
          <a:p>
            <a:pPr algn="ctr"/>
            <a:r>
              <a:rPr lang="en-GB" sz="2800" dirty="0"/>
              <a:t>Excluded (died prior to surgery)</a:t>
            </a:r>
          </a:p>
          <a:p>
            <a:pPr algn="ctr"/>
            <a:r>
              <a:rPr lang="en-GB" sz="2800" dirty="0"/>
              <a:t>        n = 2</a:t>
            </a:r>
          </a:p>
          <a:p>
            <a:pPr algn="ctr"/>
            <a:r>
              <a:rPr lang="en-GB" sz="2800" dirty="0"/>
              <a:t>   ↓</a:t>
            </a:r>
          </a:p>
          <a:p>
            <a:pPr algn="ctr"/>
            <a:r>
              <a:rPr lang="en-GB" sz="2800" dirty="0"/>
              <a:t>Open AAA repair</a:t>
            </a:r>
          </a:p>
          <a:p>
            <a:pPr algn="ctr"/>
            <a:r>
              <a:rPr lang="en-GB" sz="2800" dirty="0"/>
              <a:t>        n = 29</a:t>
            </a:r>
          </a:p>
          <a:p>
            <a:pPr algn="ctr"/>
            <a:r>
              <a:rPr lang="en-GB" sz="2800" dirty="0"/>
              <a:t>   ↓</a:t>
            </a:r>
          </a:p>
          <a:p>
            <a:pPr algn="ctr"/>
            <a:r>
              <a:rPr lang="en-GB" sz="2800" dirty="0"/>
              <a:t>Outcome assessment</a:t>
            </a:r>
          </a:p>
          <a:p>
            <a:pPr algn="ctr"/>
            <a:r>
              <a:rPr lang="en-GB" sz="2800" dirty="0"/>
              <a:t>(Mortality, Complications, ICU stay)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948B944-3096-F294-DE08-348B204168FD}"/>
              </a:ext>
            </a:extLst>
          </p:cNvPr>
          <p:cNvSpPr/>
          <p:nvPr/>
        </p:nvSpPr>
        <p:spPr>
          <a:xfrm>
            <a:off x="10439400" y="7658100"/>
            <a:ext cx="5867400" cy="102483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742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106E88-75D7-8CF5-DBB8-E01B3A257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E092E0E-B373-5B4F-F5A6-EB0E2F2FFE86}"/>
              </a:ext>
            </a:extLst>
          </p:cNvPr>
          <p:cNvSpPr txBox="1"/>
          <p:nvPr/>
        </p:nvSpPr>
        <p:spPr>
          <a:xfrm>
            <a:off x="1371600" y="2134969"/>
            <a:ext cx="9144000" cy="6463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600" b="1" dirty="0">
                <a:latin typeface="+mn-lt"/>
                <a:cs typeface="Arial" panose="020B0604020202020204" pitchFamily="34" charset="0"/>
              </a:rPr>
              <a:t>METHODOLOGY: </a:t>
            </a:r>
            <a:r>
              <a:rPr lang="en-GB" sz="3600" b="1" dirty="0">
                <a:latin typeface="+mn-lt"/>
                <a:cs typeface="Arial" panose="020B0604020202020204" pitchFamily="34" charset="0"/>
              </a:rPr>
              <a:t>DATA ANALYSIS</a:t>
            </a:r>
            <a:endParaRPr lang="en-GB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D01343-7694-BCFE-66A3-48B87D0BD8FC}"/>
              </a:ext>
            </a:extLst>
          </p:cNvPr>
          <p:cNvSpPr txBox="1"/>
          <p:nvPr/>
        </p:nvSpPr>
        <p:spPr>
          <a:xfrm>
            <a:off x="1366837" y="3589228"/>
            <a:ext cx="144780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Data were analysed using IBM SPSS</a:t>
            </a:r>
          </a:p>
          <a:p>
            <a:endParaRPr lang="en-GB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Subgroup comparisons between acute and elective presentations using Fisher’s exact and Mann–Whitney U tests.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800" dirty="0"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ea typeface="SimSun" panose="02010600030101010101" pitchFamily="2" charset="-122"/>
                <a:cs typeface="Times New Roman" panose="02020603050405020304" pitchFamily="18" charset="0"/>
              </a:rPr>
              <a:t>The significance level was set at a cut-off p-value of 0.05</a:t>
            </a:r>
            <a:br>
              <a:rPr lang="en-GB" sz="2800" dirty="0"/>
            </a:br>
            <a:endParaRPr lang="en-GB" sz="2800" dirty="0"/>
          </a:p>
        </p:txBody>
      </p:sp>
      <p:pic>
        <p:nvPicPr>
          <p:cNvPr id="3074" name="Picture 2" descr="What is Data Analysis? Definition, Tools, Examples | Appinio Blog">
            <a:extLst>
              <a:ext uri="{FF2B5EF4-FFF2-40B4-BE49-F238E27FC236}">
                <a16:creationId xmlns:a16="http://schemas.microsoft.com/office/drawing/2014/main" id="{36C1E672-15AF-4C3C-BE40-C6F719C699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6200" y="5597960"/>
            <a:ext cx="6100104" cy="4069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5034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3EEF64-5020-6E12-5BFA-E5B6388A4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77A202B-266F-2D8C-9BF4-D7BB4A8F5C89}"/>
              </a:ext>
            </a:extLst>
          </p:cNvPr>
          <p:cNvSpPr txBox="1"/>
          <p:nvPr/>
        </p:nvSpPr>
        <p:spPr>
          <a:xfrm>
            <a:off x="1295400" y="2164259"/>
            <a:ext cx="25908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latin typeface="+mn-lt"/>
                <a:cs typeface="Arial" panose="020B0604020202020204" pitchFamily="34" charset="0"/>
              </a:rPr>
              <a:t>RESULTS</a:t>
            </a:r>
            <a:endParaRPr lang="en-GB" sz="4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C8235D2-33BA-7DAE-0426-CDBF4C7BA3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045821"/>
              </p:ext>
            </p:extLst>
          </p:nvPr>
        </p:nvGraphicFramePr>
        <p:xfrm>
          <a:off x="1143000" y="4026933"/>
          <a:ext cx="6324600" cy="1981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62300">
                  <a:extLst>
                    <a:ext uri="{9D8B030D-6E8A-4147-A177-3AD203B41FA5}">
                      <a16:colId xmlns:a16="http://schemas.microsoft.com/office/drawing/2014/main" val="845596481"/>
                    </a:ext>
                  </a:extLst>
                </a:gridCol>
                <a:gridCol w="3162300">
                  <a:extLst>
                    <a:ext uri="{9D8B030D-6E8A-4147-A177-3AD203B41FA5}">
                      <a16:colId xmlns:a16="http://schemas.microsoft.com/office/drawing/2014/main" val="14777605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Variable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Value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650627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Total number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29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476085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Mean age (years)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67.4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47860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Male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93.1%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61812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Acute presentation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20.7%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832744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53E7A47-8B11-B87F-8A18-E95887D1A5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7127945"/>
              </p:ext>
            </p:extLst>
          </p:nvPr>
        </p:nvGraphicFramePr>
        <p:xfrm>
          <a:off x="9144000" y="7745795"/>
          <a:ext cx="6348414" cy="82715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74207">
                  <a:extLst>
                    <a:ext uri="{9D8B030D-6E8A-4147-A177-3AD203B41FA5}">
                      <a16:colId xmlns:a16="http://schemas.microsoft.com/office/drawing/2014/main" val="51132287"/>
                    </a:ext>
                  </a:extLst>
                </a:gridCol>
                <a:gridCol w="3174207">
                  <a:extLst>
                    <a:ext uri="{9D8B030D-6E8A-4147-A177-3AD203B41FA5}">
                      <a16:colId xmlns:a16="http://schemas.microsoft.com/office/drawing/2014/main" val="2283911030"/>
                    </a:ext>
                  </a:extLst>
                </a:gridCol>
              </a:tblGrid>
              <a:tr h="35471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Outcome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n (%)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1947505"/>
                  </a:ext>
                </a:extLst>
              </a:tr>
              <a:tr h="43091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Postoperative mortality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 1(3.4%)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5489604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358F571-7C25-6E05-6BBE-3B9247CC85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6821693"/>
              </p:ext>
            </p:extLst>
          </p:nvPr>
        </p:nvGraphicFramePr>
        <p:xfrm>
          <a:off x="9134473" y="4026933"/>
          <a:ext cx="6324600" cy="27736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62300">
                  <a:extLst>
                    <a:ext uri="{9D8B030D-6E8A-4147-A177-3AD203B41FA5}">
                      <a16:colId xmlns:a16="http://schemas.microsoft.com/office/drawing/2014/main" val="1917247454"/>
                    </a:ext>
                  </a:extLst>
                </a:gridCol>
                <a:gridCol w="3162300">
                  <a:extLst>
                    <a:ext uri="{9D8B030D-6E8A-4147-A177-3AD203B41FA5}">
                      <a16:colId xmlns:a16="http://schemas.microsoft.com/office/drawing/2014/main" val="3485782639"/>
                    </a:ext>
                  </a:extLst>
                </a:gridCol>
              </a:tblGrid>
              <a:tr h="3525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Complication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n (%)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9219409"/>
                  </a:ext>
                </a:extLst>
              </a:tr>
              <a:tr h="3525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>
                          <a:solidFill>
                            <a:srgbClr val="FF0000"/>
                          </a:solidFill>
                        </a:rPr>
                        <a:t>Any complication</a:t>
                      </a:r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10 (34.5%)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8496656"/>
                  </a:ext>
                </a:extLst>
              </a:tr>
              <a:tr h="3525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Pulmonary complications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5 (17.2%)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6658764"/>
                  </a:ext>
                </a:extLst>
              </a:tr>
              <a:tr h="3525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Acute kidney injury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2 (6.9%)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6677219"/>
                  </a:ext>
                </a:extLst>
              </a:tr>
              <a:tr h="3525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Atrial fibrillation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2 (6.9%)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1171415"/>
                  </a:ext>
                </a:extLst>
              </a:tr>
              <a:tr h="3525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Stroke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1 (3.4%)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4060398"/>
                  </a:ext>
                </a:extLst>
              </a:tr>
              <a:tr h="3525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Re-exploration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1 (3.4%)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252120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FC29FEE-9071-4D1C-BD76-709C06E570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761335"/>
              </p:ext>
            </p:extLst>
          </p:nvPr>
        </p:nvGraphicFramePr>
        <p:xfrm>
          <a:off x="1143000" y="7745795"/>
          <a:ext cx="6324600" cy="82627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62300">
                  <a:extLst>
                    <a:ext uri="{9D8B030D-6E8A-4147-A177-3AD203B41FA5}">
                      <a16:colId xmlns:a16="http://schemas.microsoft.com/office/drawing/2014/main" val="448231373"/>
                    </a:ext>
                  </a:extLst>
                </a:gridCol>
                <a:gridCol w="3162300">
                  <a:extLst>
                    <a:ext uri="{9D8B030D-6E8A-4147-A177-3AD203B41FA5}">
                      <a16:colId xmlns:a16="http://schemas.microsoft.com/office/drawing/2014/main" val="778141908"/>
                    </a:ext>
                  </a:extLst>
                </a:gridCol>
              </a:tblGrid>
              <a:tr h="41313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Variable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Value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0091830"/>
                  </a:ext>
                </a:extLst>
              </a:tr>
              <a:tr h="41313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Median ICU stay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>
                          <a:solidFill>
                            <a:srgbClr val="FF0000"/>
                          </a:solidFill>
                        </a:rPr>
                        <a:t>3.5 days</a:t>
                      </a:r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70797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AAF0AEF-74FB-86F6-61BE-48B26B7D14F5}"/>
              </a:ext>
            </a:extLst>
          </p:cNvPr>
          <p:cNvSpPr txBox="1"/>
          <p:nvPr/>
        </p:nvSpPr>
        <p:spPr>
          <a:xfrm>
            <a:off x="1143000" y="7185924"/>
            <a:ext cx="6324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/>
              <a:t>Table 3: ICU Utilisation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2D9DD4-CBCB-31E8-0396-5E7476734499}"/>
              </a:ext>
            </a:extLst>
          </p:cNvPr>
          <p:cNvSpPr txBox="1"/>
          <p:nvPr/>
        </p:nvSpPr>
        <p:spPr>
          <a:xfrm>
            <a:off x="9067800" y="3376108"/>
            <a:ext cx="9144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/>
              <a:t>Table 2: Postoperative Complications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E7EF474-5F99-4A69-8FE8-D30400B14365}"/>
              </a:ext>
            </a:extLst>
          </p:cNvPr>
          <p:cNvSpPr txBox="1"/>
          <p:nvPr/>
        </p:nvSpPr>
        <p:spPr>
          <a:xfrm>
            <a:off x="9039225" y="7185924"/>
            <a:ext cx="9144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/>
              <a:t>Table 4: Mortality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70B69D1-BA2C-023B-217B-8821B2C891F3}"/>
              </a:ext>
            </a:extLst>
          </p:cNvPr>
          <p:cNvSpPr txBox="1"/>
          <p:nvPr/>
        </p:nvSpPr>
        <p:spPr>
          <a:xfrm>
            <a:off x="1143000" y="3371302"/>
            <a:ext cx="642538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/>
              <a:t>Table 1: Baseline Demographic and Clinical Characteristics </a:t>
            </a:r>
          </a:p>
        </p:txBody>
      </p:sp>
    </p:spTree>
    <p:extLst>
      <p:ext uri="{BB962C8B-B14F-4D97-AF65-F5344CB8AC3E}">
        <p14:creationId xmlns:p14="http://schemas.microsoft.com/office/powerpoint/2010/main" val="2896239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7375A8-631D-CC5C-8D7F-A7A366524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B5B7C51-8D2B-49CB-CF86-4FA0007EF89A}"/>
              </a:ext>
            </a:extLst>
          </p:cNvPr>
          <p:cNvSpPr txBox="1"/>
          <p:nvPr/>
        </p:nvSpPr>
        <p:spPr>
          <a:xfrm>
            <a:off x="2438400" y="3619500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Table: Subgroup Analysis (Acute vs Elective Presentation)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DCF157-49D2-26BC-7690-2CCA8A1D65B9}"/>
              </a:ext>
            </a:extLst>
          </p:cNvPr>
          <p:cNvSpPr txBox="1"/>
          <p:nvPr/>
        </p:nvSpPr>
        <p:spPr>
          <a:xfrm>
            <a:off x="1295400" y="2164259"/>
            <a:ext cx="9144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latin typeface="+mn-lt"/>
                <a:cs typeface="Arial" panose="020B0604020202020204" pitchFamily="34" charset="0"/>
              </a:rPr>
              <a:t>RESULTS</a:t>
            </a:r>
            <a:endParaRPr lang="en-GB" sz="4400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8DB8F95-D52B-1228-2BDD-7AC7AF678B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665667"/>
              </p:ext>
            </p:extLst>
          </p:nvPr>
        </p:nvGraphicFramePr>
        <p:xfrm>
          <a:off x="2438400" y="4381500"/>
          <a:ext cx="13411200" cy="22860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1520404095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836409655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344262335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208972473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Outcome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Elective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Acute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p-value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1502978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Complications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 46.2%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 dirty="0"/>
                        <a:t>66.7%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0.628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3855806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Median ICU stay (days)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/>
                        <a:t>5</a:t>
                      </a:r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</a:rPr>
                        <a:t>0.086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75790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3467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385274-D104-EC69-8D02-371969EAD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4E592F-0461-4FB6-F341-88B09109EBA8}"/>
              </a:ext>
            </a:extLst>
          </p:cNvPr>
          <p:cNvSpPr txBox="1"/>
          <p:nvPr/>
        </p:nvSpPr>
        <p:spPr>
          <a:xfrm>
            <a:off x="1457325" y="3467100"/>
            <a:ext cx="126492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Open AAA repair showed </a:t>
            </a:r>
            <a:r>
              <a:rPr lang="en-GB" sz="2800" b="1" dirty="0"/>
              <a:t>acceptable early outcomes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Mortality (</a:t>
            </a:r>
            <a:r>
              <a:rPr lang="en-GB" sz="2800" b="1" dirty="0"/>
              <a:t>3.4%</a:t>
            </a:r>
            <a:r>
              <a:rPr lang="en-GB" sz="2800" dirty="0"/>
              <a:t>) consistent with international benchmarks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Complications occurred in </a:t>
            </a:r>
            <a:r>
              <a:rPr lang="en-GB" sz="2800" b="1" dirty="0"/>
              <a:t>34.5%</a:t>
            </a:r>
            <a:r>
              <a:rPr lang="en-GB" sz="2800" dirty="0"/>
              <a:t>, most commonly pulmonary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Acute presentation showed </a:t>
            </a:r>
            <a:r>
              <a:rPr lang="en-GB" sz="2800" b="1" dirty="0"/>
              <a:t>higher complication rates and ICU stay</a:t>
            </a:r>
          </a:p>
          <a:p>
            <a:endParaRPr lang="en-GB" sz="280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Larger studies are needed to identify predictors of adverse outcomes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D07678-B2E5-7FD6-24F5-517E29DFDFD7}"/>
              </a:ext>
            </a:extLst>
          </p:cNvPr>
          <p:cNvSpPr txBox="1"/>
          <p:nvPr/>
        </p:nvSpPr>
        <p:spPr>
          <a:xfrm>
            <a:off x="1447800" y="2164259"/>
            <a:ext cx="9144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latin typeface="+mn-lt"/>
                <a:cs typeface="Arial" panose="020B0604020202020204" pitchFamily="34" charset="0"/>
              </a:rPr>
              <a:t>CONCLUSIONS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117120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EBA460-7C40-0BD2-5643-376704E5C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D8A3BBF-68AC-8094-D1E2-9152C565425E}"/>
              </a:ext>
            </a:extLst>
          </p:cNvPr>
          <p:cNvSpPr txBox="1"/>
          <p:nvPr/>
        </p:nvSpPr>
        <p:spPr>
          <a:xfrm>
            <a:off x="1219200" y="2149614"/>
            <a:ext cx="9144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+mn-lt"/>
                <a:cs typeface="Arial" panose="020B0604020202020204" pitchFamily="34" charset="0"/>
              </a:rPr>
              <a:t>ACKNOWLEDGEMENTS</a:t>
            </a:r>
            <a:endParaRPr lang="en-GB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E3731A-07AB-7F4F-8252-C5EA24F441B8}"/>
              </a:ext>
            </a:extLst>
          </p:cNvPr>
          <p:cNvSpPr txBox="1"/>
          <p:nvPr/>
        </p:nvSpPr>
        <p:spPr>
          <a:xfrm>
            <a:off x="1219200" y="3543300"/>
            <a:ext cx="127254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800" dirty="0">
                <a:cs typeface="Arial" panose="020B0604020202020204" pitchFamily="34" charset="0"/>
              </a:rPr>
              <a:t>To all the patients who participated in the study</a:t>
            </a:r>
          </a:p>
          <a:p>
            <a:endParaRPr lang="en-US" altLang="en-US" sz="2800" dirty="0"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800" dirty="0">
                <a:cs typeface="Arial" panose="020B0604020202020204" pitchFamily="34" charset="0"/>
              </a:rPr>
              <a:t>To all the theatre staff and everybody who helped in taking care of the patients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sz="28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159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708</Words>
  <Application>Microsoft Office PowerPoint</Application>
  <PresentationFormat>Custom</PresentationFormat>
  <Paragraphs>113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SimSun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Beige and Brown Simple Minimalist Natural Skincare Presentation</dc:title>
  <dc:creator>Avishka Jayathilake</dc:creator>
  <cp:lastModifiedBy>Avishka Jayathilake</cp:lastModifiedBy>
  <cp:revision>14</cp:revision>
  <dcterms:created xsi:type="dcterms:W3CDTF">2006-08-16T00:00:00Z</dcterms:created>
  <dcterms:modified xsi:type="dcterms:W3CDTF">2026-05-14T13:44:23Z</dcterms:modified>
  <dc:identifier>DAHGDBV40MY</dc:identifier>
</cp:coreProperties>
</file>