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6858000" cx="12192000"/>
  <p:notesSz cx="6858000" cy="9144000"/>
  <p:embeddedFontLst>
    <p:embeddedFont>
      <p:font typeface="Montserrat"/>
      <p:regular r:id="rId21"/>
      <p:bold r:id="rId22"/>
      <p:italic r:id="rId23"/>
      <p:boldItalic r:id="rId24"/>
    </p:embeddedFont>
    <p:embeddedFont>
      <p:font typeface="Merriweather"/>
      <p:regular r:id="rId25"/>
      <p:bold r:id="rId26"/>
      <p:italic r:id="rId27"/>
      <p:boldItalic r:id="rId28"/>
    </p:embeddedFont>
    <p:embeddedFont>
      <p:font typeface="DM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FF39792-CD2B-4570-A3FB-B377D31F751D}">
  <a:tblStyle styleId="{AFF39792-CD2B-4570-A3FB-B377D31F751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Montserrat-bold.fntdata"/><Relationship Id="rId21" Type="http://schemas.openxmlformats.org/officeDocument/2006/relationships/font" Target="fonts/Montserrat-regular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Merriweather-bold.fntdata"/><Relationship Id="rId25" Type="http://schemas.openxmlformats.org/officeDocument/2006/relationships/font" Target="fonts/Merriweather-regular.fntdata"/><Relationship Id="rId28" Type="http://schemas.openxmlformats.org/officeDocument/2006/relationships/font" Target="fonts/Merriweather-boldItalic.fntdata"/><Relationship Id="rId27" Type="http://schemas.openxmlformats.org/officeDocument/2006/relationships/font" Target="fonts/Merriweather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DMSans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DMSans-italic.fntdata"/><Relationship Id="rId30" Type="http://schemas.openxmlformats.org/officeDocument/2006/relationships/font" Target="fonts/DMSans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DMSans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Good morning all, I am Rukshan Siriwardana and i d be spending the next couple of minutes discusssing my study on …………….</a:t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e2a256eb99_2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3e2a256eb99_2_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e2a256eb99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3e2a256eb99_2_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e2a256eb99_2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3e2a256eb99_2_1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e2a256eb99_2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3e2a256eb99_2_1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e2a256eb99_2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3e2a256eb99_2_1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 however having said that, CKD is known to have implications on the vessel anatomy by inducing endothelial dysfunction, chronic inflammation, medial arterial calcification, oxidative stress, and microvascular impairment from stage 3 onward. These mechanisms accelerate distal arterial disease progression and impair tissue perfusion way before dialysis dependence develops.</a:t>
            </a:r>
            <a:endParaRPr/>
          </a:p>
        </p:txBody>
      </p:sp>
      <p:sp>
        <p:nvSpPr>
          <p:cNvPr id="120" name="Google Shape;12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e2a256eb99_2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e2a256eb99_2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e2a256eb99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3e2a256eb99_2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e2a256eb99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3e2a256eb99_2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e2a256eb99_2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3e2a256eb99_2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8.png"/><Relationship Id="rId7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5.png"/><Relationship Id="rId6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17.png"/><Relationship Id="rId7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6.png"/><Relationship Id="rId7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9.png"/><Relationship Id="rId7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295275" y="2450540"/>
            <a:ext cx="116016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Management Strategies and Early Clinical Outcomes of Aortic Dissection</a:t>
            </a:r>
            <a:endParaRPr b="1" sz="4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A Single-Centre Experience from a Tertiary Vascular Unit</a:t>
            </a:r>
            <a:endParaRPr b="1" sz="21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rgbClr val="0F172A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571500" y="4339639"/>
            <a:ext cx="110490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5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Authors:</a:t>
            </a:r>
            <a:r>
              <a:rPr b="0" i="0" lang="en-US" sz="145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Rukshan Siriwardana, </a:t>
            </a:r>
            <a:r>
              <a:rPr lang="en-US" sz="145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Joel Arudchelvam, Hansani Hagodagedara, Rezni Cassim, Thushan Gooneratne</a:t>
            </a:r>
            <a:endParaRPr sz="145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571500" y="4623840"/>
            <a:ext cx="110490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5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Vascular and Transplant Unit, Faculty of Medicine, University of Colombo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3100" y="-198925"/>
            <a:ext cx="12305101" cy="139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98" name="Google Shape;19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99" name="Google Shape;19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332" y="3933825"/>
            <a:ext cx="41910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600" y="-206921"/>
            <a:ext cx="12261601" cy="1406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 rotWithShape="1">
          <a:blip r:embed="rId6">
            <a:alphaModFix/>
          </a:blip>
          <a:srcRect b="3429" l="4249" r="4368" t="19854"/>
          <a:stretch/>
        </p:blipFill>
        <p:spPr>
          <a:xfrm>
            <a:off x="410835" y="1899350"/>
            <a:ext cx="8481874" cy="39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2"/>
          <p:cNvSpPr txBox="1"/>
          <p:nvPr/>
        </p:nvSpPr>
        <p:spPr>
          <a:xfrm>
            <a:off x="379900" y="1481775"/>
            <a:ext cx="10903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Prophylactic TEVAR in Uncomplicated/High Risk TBAD Management</a:t>
            </a:r>
            <a:endParaRPr sz="1957">
              <a:solidFill>
                <a:schemeClr val="dk1"/>
              </a:solidFill>
            </a:endParaRPr>
          </a:p>
        </p:txBody>
      </p:sp>
      <p:pic>
        <p:nvPicPr>
          <p:cNvPr id="203" name="Google Shape;20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6031549"/>
            <a:ext cx="12192000" cy="8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2"/>
          <p:cNvSpPr txBox="1"/>
          <p:nvPr/>
        </p:nvSpPr>
        <p:spPr>
          <a:xfrm>
            <a:off x="9137225" y="2640100"/>
            <a:ext cx="2950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 cases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b="1"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Risks vs Benefits?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b="1"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Resource limitation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2"/>
          <p:cNvSpPr txBox="1"/>
          <p:nvPr/>
        </p:nvSpPr>
        <p:spPr>
          <a:xfrm>
            <a:off x="9458393" y="2247891"/>
            <a:ext cx="23793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Our Case Series…</a:t>
            </a:r>
            <a:endParaRPr sz="1557">
              <a:solidFill>
                <a:schemeClr val="dk1"/>
              </a:solidFill>
            </a:endParaRPr>
          </a:p>
        </p:txBody>
      </p:sp>
      <p:sp>
        <p:nvSpPr>
          <p:cNvPr id="206" name="Google Shape;206;p22"/>
          <p:cNvSpPr txBox="1"/>
          <p:nvPr/>
        </p:nvSpPr>
        <p:spPr>
          <a:xfrm>
            <a:off x="101850" y="6136375"/>
            <a:ext cx="119187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MacGillivray, T.E. </a:t>
            </a:r>
            <a:r>
              <a:rPr i="1" lang="en-US" sz="1100">
                <a:solidFill>
                  <a:schemeClr val="lt1"/>
                </a:solidFill>
              </a:rPr>
              <a:t>et al</a:t>
            </a:r>
            <a:r>
              <a:rPr lang="en-US" sz="1100">
                <a:solidFill>
                  <a:schemeClr val="lt1"/>
                </a:solidFill>
              </a:rPr>
              <a:t>., 2022. The Society of Thoracic Surgeons/American Association for Thoracic Surgery clinical practice guidelines on the management of type B aortic dissection. </a:t>
            </a:r>
            <a:r>
              <a:rPr i="1" lang="en-US" sz="1100">
                <a:solidFill>
                  <a:schemeClr val="lt1"/>
                </a:solidFill>
              </a:rPr>
              <a:t>Annals of Thoracic Surgery</a:t>
            </a:r>
            <a:r>
              <a:rPr lang="en-US" sz="1100">
                <a:solidFill>
                  <a:schemeClr val="lt1"/>
                </a:solidFill>
              </a:rPr>
              <a:t>, 113(4), pp.1073–1092. . 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11" name="Google Shape;21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12" name="Google Shape;21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332" y="3933825"/>
            <a:ext cx="41910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600" y="-206921"/>
            <a:ext cx="12261601" cy="140697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249409" y="1481775"/>
            <a:ext cx="11077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Complicated TBAD Management </a:t>
            </a:r>
            <a:endParaRPr sz="1957">
              <a:solidFill>
                <a:schemeClr val="dk1"/>
              </a:solidFill>
            </a:endParaRPr>
          </a:p>
        </p:txBody>
      </p:sp>
      <p:pic>
        <p:nvPicPr>
          <p:cNvPr id="215" name="Google Shape;215;p23"/>
          <p:cNvPicPr preferRelativeResize="0"/>
          <p:nvPr/>
        </p:nvPicPr>
        <p:blipFill rotWithShape="1">
          <a:blip r:embed="rId6">
            <a:alphaModFix/>
          </a:blip>
          <a:srcRect b="3385" l="3288" r="2762" t="19143"/>
          <a:stretch/>
        </p:blipFill>
        <p:spPr>
          <a:xfrm>
            <a:off x="191375" y="2228875"/>
            <a:ext cx="8235402" cy="3688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6" name="Google Shape;216;p23"/>
          <p:cNvGraphicFramePr/>
          <p:nvPr/>
        </p:nvGraphicFramePr>
        <p:xfrm>
          <a:off x="8615256" y="1278761"/>
          <a:ext cx="3000000" cy="300000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{AFF39792-CD2B-4570-A3FB-B377D31F751D}</a:tableStyleId>
              </a:tblPr>
              <a:tblGrid>
                <a:gridCol w="1128675"/>
                <a:gridCol w="2274050"/>
              </a:tblGrid>
              <a:tr h="610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Aneurysmal expansion</a:t>
                      </a:r>
                      <a:endParaRPr b="1" sz="1050">
                        <a:solidFill>
                          <a:schemeClr val="dk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B cap="flat" cmpd="sng" w="7625">
                      <a:solidFill>
                        <a:srgbClr val="91919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LCC debranching +TEVAR</a:t>
                      </a:r>
                      <a:endParaRPr b="1" sz="1050">
                        <a:solidFill>
                          <a:schemeClr val="dk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B cap="flat" cmpd="sng" w="7625">
                      <a:solidFill>
                        <a:srgbClr val="91919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7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Limb Ischemia</a:t>
                      </a:r>
                      <a:endParaRPr b="1" sz="1050">
                        <a:solidFill>
                          <a:schemeClr val="dk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T cap="flat" cmpd="sng" w="7625">
                      <a:solidFill>
                        <a:srgbClr val="91919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Surgical </a:t>
                      </a:r>
                      <a:r>
                        <a:rPr b="1"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Axillofemoral</a:t>
                      </a:r>
                      <a:r>
                        <a:rPr b="1"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 Bypass</a:t>
                      </a:r>
                      <a:endParaRPr b="1" sz="1050">
                        <a:solidFill>
                          <a:schemeClr val="dk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T cap="flat" cmpd="sng" w="7625">
                      <a:solidFill>
                        <a:srgbClr val="91919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8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Renal Failure, abd/thoracic aneurysms</a:t>
                      </a:r>
                      <a:endParaRPr b="1" sz="1050">
                        <a:solidFill>
                          <a:schemeClr val="dk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Debranching only, palliative care due to overall poor health condition</a:t>
                      </a:r>
                      <a:endParaRPr b="1" sz="1050">
                        <a:solidFill>
                          <a:schemeClr val="dk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8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Limb Dysfunction/ hoarseness/ saccular aneurysm</a:t>
                      </a:r>
                      <a:endParaRPr b="1" sz="1050">
                        <a:solidFill>
                          <a:schemeClr val="dk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Planned TEVAR &amp; Awaiting intervention</a:t>
                      </a:r>
                      <a:endParaRPr b="1" sz="1050">
                        <a:solidFill>
                          <a:schemeClr val="dk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94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Aortic  Leak suspected in CT</a:t>
                      </a:r>
                      <a:endParaRPr b="1" sz="1050">
                        <a:solidFill>
                          <a:schemeClr val="dk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Conservative / Medically treated initially and in the repeat scans stable, no fx of leaking</a:t>
                      </a:r>
                      <a:endParaRPr b="1" sz="1050">
                        <a:solidFill>
                          <a:schemeClr val="dk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8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Aortic Leak</a:t>
                      </a:r>
                      <a:endParaRPr b="1" sz="1050">
                        <a:solidFill>
                          <a:schemeClr val="dk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50">
                          <a:solidFill>
                            <a:schemeClr val="dk2"/>
                          </a:solidFill>
                          <a:highlight>
                            <a:srgbClr val="FFFFFF"/>
                          </a:highlight>
                        </a:rPr>
                        <a:t>Medical / Supportive, intervention delayed causing Death</a:t>
                      </a:r>
                      <a:endParaRPr b="1" sz="1050">
                        <a:solidFill>
                          <a:schemeClr val="dk2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17" name="Google Shape;21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6031549"/>
            <a:ext cx="12192000" cy="8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 txBox="1"/>
          <p:nvPr/>
        </p:nvSpPr>
        <p:spPr>
          <a:xfrm>
            <a:off x="101850" y="6136375"/>
            <a:ext cx="119187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MacGillivray, T.E. </a:t>
            </a:r>
            <a:r>
              <a:rPr i="1" lang="en-US" sz="1100">
                <a:solidFill>
                  <a:schemeClr val="lt1"/>
                </a:solidFill>
              </a:rPr>
              <a:t>et al</a:t>
            </a:r>
            <a:r>
              <a:rPr lang="en-US" sz="1100">
                <a:solidFill>
                  <a:schemeClr val="lt1"/>
                </a:solidFill>
              </a:rPr>
              <a:t>., 2022. The Society of Thoracic Surgeons/American Association for Thoracic Surgery clinical practice guidelines on the management of type B aortic dissection. </a:t>
            </a:r>
            <a:r>
              <a:rPr i="1" lang="en-US" sz="1100">
                <a:solidFill>
                  <a:schemeClr val="lt1"/>
                </a:solidFill>
              </a:rPr>
              <a:t>Annals of Thoracic Surgery</a:t>
            </a:r>
            <a:r>
              <a:rPr lang="en-US" sz="1100">
                <a:solidFill>
                  <a:schemeClr val="lt1"/>
                </a:solidFill>
              </a:rPr>
              <a:t>, 113(4), pp.1073–1092. . 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23" name="Google Shape;22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24" name="Google Shape;22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332" y="3933825"/>
            <a:ext cx="41910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600" y="-206921"/>
            <a:ext cx="12261601" cy="1406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9822" y="2075069"/>
            <a:ext cx="8571776" cy="46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4"/>
          <p:cNvSpPr txBox="1"/>
          <p:nvPr/>
        </p:nvSpPr>
        <p:spPr>
          <a:xfrm>
            <a:off x="249409" y="1481775"/>
            <a:ext cx="11077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Post TEVAR Complication - Type 1 Endoleak </a:t>
            </a:r>
            <a:endParaRPr sz="1957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32" name="Google Shape;23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9600" y="-206921"/>
            <a:ext cx="12261601" cy="1406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5"/>
          <p:cNvPicPr preferRelativeResize="0"/>
          <p:nvPr/>
        </p:nvPicPr>
        <p:blipFill rotWithShape="1">
          <a:blip r:embed="rId5">
            <a:alphaModFix/>
          </a:blip>
          <a:srcRect b="43362" l="0" r="6279" t="0"/>
          <a:stretch/>
        </p:blipFill>
        <p:spPr>
          <a:xfrm>
            <a:off x="703371" y="1998470"/>
            <a:ext cx="10927674" cy="24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5"/>
          <p:cNvSpPr txBox="1"/>
          <p:nvPr/>
        </p:nvSpPr>
        <p:spPr>
          <a:xfrm>
            <a:off x="249409" y="1481775"/>
            <a:ext cx="11077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Survival Outcomes </a:t>
            </a:r>
            <a:endParaRPr sz="1957">
              <a:solidFill>
                <a:schemeClr val="dk1"/>
              </a:solidFill>
            </a:endParaRPr>
          </a:p>
        </p:txBody>
      </p:sp>
      <p:pic>
        <p:nvPicPr>
          <p:cNvPr id="236" name="Google Shape;236;p25"/>
          <p:cNvPicPr preferRelativeResize="0"/>
          <p:nvPr/>
        </p:nvPicPr>
        <p:blipFill rotWithShape="1">
          <a:blip r:embed="rId6">
            <a:alphaModFix/>
          </a:blip>
          <a:srcRect b="0" l="2940" r="32871" t="25942"/>
          <a:stretch/>
        </p:blipFill>
        <p:spPr>
          <a:xfrm>
            <a:off x="4497550" y="4423488"/>
            <a:ext cx="3436251" cy="5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5"/>
          <p:cNvSpPr txBox="1"/>
          <p:nvPr/>
        </p:nvSpPr>
        <p:spPr>
          <a:xfrm>
            <a:off x="799395" y="4936268"/>
            <a:ext cx="106089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High Survival rate - due to majority of uncomplicated cases/early hemodynamic stabilization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Single case of mortality due to delay in timely intervention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Mandates early diagnosis, choice of appropriate treatment &amp; timely intervention!</a:t>
            </a:r>
            <a:endParaRPr b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42" name="Google Shape;24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43" name="Google Shape;24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332" y="3933825"/>
            <a:ext cx="4191000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6"/>
          <p:cNvSpPr txBox="1"/>
          <p:nvPr/>
        </p:nvSpPr>
        <p:spPr>
          <a:xfrm>
            <a:off x="1595437" y="3219734"/>
            <a:ext cx="9001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E40AF"/>
                </a:solidFill>
                <a:latin typeface="Merriweather"/>
                <a:ea typeface="Merriweather"/>
                <a:cs typeface="Merriweather"/>
                <a:sym typeface="Merriweather"/>
              </a:rPr>
              <a:t>Thank you</a:t>
            </a:r>
            <a:endParaRPr/>
          </a:p>
        </p:txBody>
      </p:sp>
      <p:sp>
        <p:nvSpPr>
          <p:cNvPr id="245" name="Google Shape;245;p26"/>
          <p:cNvSpPr txBox="1"/>
          <p:nvPr/>
        </p:nvSpPr>
        <p:spPr>
          <a:xfrm>
            <a:off x="4158541" y="4219575"/>
            <a:ext cx="3619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0F172A"/>
                </a:solidFill>
                <a:latin typeface="DM Sans"/>
                <a:ea typeface="DM Sans"/>
                <a:cs typeface="DM Sans"/>
                <a:sym typeface="DM Sans"/>
              </a:rPr>
              <a:t>Q &amp; A</a:t>
            </a:r>
            <a:r>
              <a:rPr b="1" i="0" lang="en-US" sz="3800" u="none" cap="none" strike="noStrike">
                <a:solidFill>
                  <a:srgbClr val="0F172A"/>
                </a:solidFill>
                <a:latin typeface="DM Sans"/>
                <a:ea typeface="DM Sans"/>
                <a:cs typeface="DM Sans"/>
                <a:sym typeface="DM Sans"/>
              </a:rPr>
              <a:t>?</a:t>
            </a:r>
            <a:endParaRPr sz="4100"/>
          </a:p>
        </p:txBody>
      </p:sp>
      <p:pic>
        <p:nvPicPr>
          <p:cNvPr id="246" name="Google Shape;24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600" y="-206921"/>
            <a:ext cx="12261601" cy="1406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22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1667835" y="1422032"/>
            <a:ext cx="8001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Background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9600" y="-198925"/>
            <a:ext cx="12261601" cy="13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031549"/>
            <a:ext cx="12192000" cy="8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190500" y="6133600"/>
            <a:ext cx="119187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Cooper</a:t>
            </a:r>
            <a:r>
              <a:rPr lang="en-US" sz="1100">
                <a:solidFill>
                  <a:schemeClr val="lt1"/>
                </a:solidFill>
              </a:rPr>
              <a:t>, M., Hicks, C.W., Ratchford, E.V., Salameh, M.J. and Malas, M.B., 2016. Diagnosis and treatment of uncomplicated type B aortic dissection. </a:t>
            </a:r>
            <a:r>
              <a:rPr i="1" lang="en-US" sz="1100">
                <a:solidFill>
                  <a:schemeClr val="lt1"/>
                </a:solidFill>
              </a:rPr>
              <a:t>Vascular Medicine</a:t>
            </a:r>
            <a:r>
              <a:rPr lang="en-US" sz="1100">
                <a:solidFill>
                  <a:schemeClr val="lt1"/>
                </a:solidFill>
              </a:rPr>
              <a:t>, 21(6), pp.547–552. 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698850" y="2506196"/>
            <a:ext cx="107121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Aortic dissection is a life-threatening vascular emergency. </a:t>
            </a:r>
            <a:r>
              <a:rPr b="1" lang="en-US" sz="1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Clinical outcomes depend on early diagnosis</a:t>
            </a:r>
            <a:r>
              <a:rPr lang="en-US" sz="1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anatomical extent, and </a:t>
            </a:r>
            <a:r>
              <a:rPr b="1" lang="en-US" sz="1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timely selection of proper treatment.</a:t>
            </a:r>
            <a:r>
              <a:rPr lang="en-US" sz="1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7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6643408" y="3967503"/>
            <a:ext cx="4726800" cy="96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6643408" y="3916788"/>
            <a:ext cx="4668600" cy="8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Data from SL Vascular units are limited!</a:t>
            </a:r>
            <a:endParaRPr b="1" sz="17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829340" y="3880509"/>
            <a:ext cx="5045700" cy="100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945340" y="3880519"/>
            <a:ext cx="5495100" cy="8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10% early mortality - uncomplicated TBAD</a:t>
            </a:r>
            <a:endParaRPr b="1" sz="17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20-30% mortality - complicated TBAD</a:t>
            </a:r>
            <a:endParaRPr b="1" sz="17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07" name="Google Shape;10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533" y="-2506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6538882" y="2378502"/>
            <a:ext cx="5338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Study Design:</a:t>
            </a:r>
            <a:r>
              <a:rPr b="0" i="0" lang="en-US" sz="175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75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Observational Case Series</a:t>
            </a:r>
            <a:r>
              <a:rPr b="0" i="0" lang="en-US" sz="175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6538875" y="2831348"/>
            <a:ext cx="5425800" cy="8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5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Study population: </a:t>
            </a:r>
            <a:r>
              <a:rPr lang="en-US" sz="175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14 patients with radiologically confirmed aortic dissection</a:t>
            </a:r>
            <a:r>
              <a:rPr lang="en-US" sz="17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750">
              <a:solidFill>
                <a:schemeClr val="dk1"/>
              </a:solidFill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6455950" y="1542901"/>
            <a:ext cx="4750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50" u="none" cap="none" strike="noStrike">
                <a:solidFill>
                  <a:srgbClr val="0F172A"/>
                </a:solidFill>
                <a:latin typeface="Merriweather"/>
                <a:ea typeface="Merriweather"/>
                <a:cs typeface="Merriweather"/>
                <a:sym typeface="Merriweather"/>
              </a:rPr>
              <a:t>Methodology</a:t>
            </a:r>
            <a:endParaRPr/>
          </a:p>
        </p:txBody>
      </p:sp>
      <p:pic>
        <p:nvPicPr>
          <p:cNvPr id="111" name="Google Shape;11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9600" y="-206921"/>
            <a:ext cx="12261601" cy="140697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/>
        </p:nvSpPr>
        <p:spPr>
          <a:xfrm>
            <a:off x="462809" y="1512425"/>
            <a:ext cx="4031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Objective</a:t>
            </a:r>
            <a:endParaRPr sz="3150">
              <a:solidFill>
                <a:schemeClr val="dk1"/>
              </a:solidFill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330350" y="2349504"/>
            <a:ext cx="5646000" cy="1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4"/>
              <a:buFont typeface="Arial"/>
              <a:buNone/>
            </a:pPr>
            <a:r>
              <a:rPr lang="en-US" sz="175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highlight </a:t>
            </a:r>
            <a:r>
              <a:rPr b="1" lang="en-US" sz="175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varied presentations, anatomical patterns,</a:t>
            </a:r>
            <a:r>
              <a:rPr lang="en-US" sz="175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and management strategies in </a:t>
            </a:r>
            <a:r>
              <a:rPr b="1" lang="en-US" sz="175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Type B</a:t>
            </a:r>
            <a:r>
              <a:rPr lang="en-US" sz="175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aortic dissection </a:t>
            </a:r>
            <a:endParaRPr sz="175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403"/>
              </a:spcBef>
              <a:spcAft>
                <a:spcPts val="0"/>
              </a:spcAft>
              <a:buNone/>
            </a:pPr>
            <a:r>
              <a:t/>
            </a:r>
            <a:endParaRPr sz="857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4069564" y="3761426"/>
            <a:ext cx="40314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Diagnosis</a:t>
            </a:r>
            <a:endParaRPr sz="2550">
              <a:solidFill>
                <a:schemeClr val="dk1"/>
              </a:solidFill>
            </a:endParaRPr>
          </a:p>
        </p:txBody>
      </p:sp>
      <p:pic>
        <p:nvPicPr>
          <p:cNvPr id="115" name="Google Shape;11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0012" y="4242783"/>
            <a:ext cx="1845529" cy="2298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15"/>
          <p:cNvCxnSpPr/>
          <p:nvPr/>
        </p:nvCxnSpPr>
        <p:spPr>
          <a:xfrm>
            <a:off x="6179443" y="1435400"/>
            <a:ext cx="14700" cy="221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" name="Google Shape;117;p15"/>
          <p:cNvSpPr txBox="1"/>
          <p:nvPr/>
        </p:nvSpPr>
        <p:spPr>
          <a:xfrm>
            <a:off x="7134964" y="5282441"/>
            <a:ext cx="2177700" cy="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 Angiography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/>
          <p:nvPr/>
        </p:nvSpPr>
        <p:spPr>
          <a:xfrm>
            <a:off x="568350" y="1844275"/>
            <a:ext cx="11164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03030"/>
                </a:solidFill>
                <a:highlight>
                  <a:srgbClr val="FFFFFF"/>
                </a:highlight>
              </a:rPr>
              <a:t>A</a:t>
            </a:r>
            <a:r>
              <a:rPr lang="en-US" sz="1500">
                <a:solidFill>
                  <a:srgbClr val="303030"/>
                </a:solidFill>
                <a:highlight>
                  <a:srgbClr val="FFFFFF"/>
                </a:highlight>
              </a:rPr>
              <a:t> life-threatening emergency characterized by an </a:t>
            </a:r>
            <a:r>
              <a:rPr b="1" lang="en-US" sz="1500">
                <a:solidFill>
                  <a:srgbClr val="303030"/>
                </a:solidFill>
                <a:highlight>
                  <a:srgbClr val="FFFFFF"/>
                </a:highlight>
              </a:rPr>
              <a:t>intimal tear</a:t>
            </a:r>
            <a:r>
              <a:rPr lang="en-US" sz="1500">
                <a:solidFill>
                  <a:srgbClr val="303030"/>
                </a:solidFill>
                <a:highlight>
                  <a:srgbClr val="FFFFFF"/>
                </a:highlight>
              </a:rPr>
              <a:t> that allows blood to enter and propagate within the medial layer of the aortic wall. This creates a </a:t>
            </a:r>
            <a:r>
              <a:rPr b="1" lang="en-US" sz="1500">
                <a:solidFill>
                  <a:srgbClr val="303030"/>
                </a:solidFill>
                <a:highlight>
                  <a:srgbClr val="FFFFFF"/>
                </a:highlight>
              </a:rPr>
              <a:t>true lumen (TL)</a:t>
            </a:r>
            <a:r>
              <a:rPr lang="en-US" sz="1500">
                <a:solidFill>
                  <a:srgbClr val="303030"/>
                </a:solidFill>
                <a:highlight>
                  <a:srgbClr val="FFFFFF"/>
                </a:highlight>
              </a:rPr>
              <a:t> and a </a:t>
            </a:r>
            <a:r>
              <a:rPr b="1" lang="en-US" sz="1500">
                <a:solidFill>
                  <a:srgbClr val="303030"/>
                </a:solidFill>
                <a:highlight>
                  <a:srgbClr val="FFFFFF"/>
                </a:highlight>
              </a:rPr>
              <a:t>false lumen (FL)</a:t>
            </a:r>
            <a:r>
              <a:rPr lang="en-US" sz="1500">
                <a:solidFill>
                  <a:srgbClr val="303030"/>
                </a:solidFill>
                <a:highlight>
                  <a:srgbClr val="FFFFFF"/>
                </a:highlight>
              </a:rPr>
              <a:t> separated by a dissection flap</a:t>
            </a:r>
            <a:r>
              <a:rPr lang="en-US" sz="1100">
                <a:solidFill>
                  <a:schemeClr val="dk1"/>
                </a:solidFill>
              </a:rPr>
              <a:t> </a:t>
            </a:r>
            <a:r>
              <a:rPr b="1" lang="en-US" sz="1650">
                <a:solidFill>
                  <a:srgbClr val="475569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sz="1700"/>
          </a:p>
        </p:txBody>
      </p:sp>
      <p:sp>
        <p:nvSpPr>
          <p:cNvPr id="123" name="Google Shape;123;p16"/>
          <p:cNvSpPr txBox="1"/>
          <p:nvPr/>
        </p:nvSpPr>
        <p:spPr>
          <a:xfrm>
            <a:off x="4662514" y="1281950"/>
            <a:ext cx="37659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Definition</a:t>
            </a:r>
            <a:endParaRPr sz="29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50">
              <a:solidFill>
                <a:srgbClr val="0F172A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4" name="Google Shape;12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600" y="-198925"/>
            <a:ext cx="12261601" cy="13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/>
        </p:nvSpPr>
        <p:spPr>
          <a:xfrm>
            <a:off x="6809675" y="4627327"/>
            <a:ext cx="26610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97"/>
          </a:p>
        </p:txBody>
      </p:sp>
      <p:pic>
        <p:nvPicPr>
          <p:cNvPr id="126" name="Google Shape;12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031549"/>
            <a:ext cx="12192000" cy="8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5800" y="2524486"/>
            <a:ext cx="8499849" cy="336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/>
        </p:nvSpPr>
        <p:spPr>
          <a:xfrm>
            <a:off x="101850" y="6136375"/>
            <a:ext cx="119187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MacGillivray, T.E. </a:t>
            </a:r>
            <a:r>
              <a:rPr i="1" lang="en-US" sz="1100">
                <a:solidFill>
                  <a:schemeClr val="lt1"/>
                </a:solidFill>
              </a:rPr>
              <a:t>et al</a:t>
            </a:r>
            <a:r>
              <a:rPr lang="en-US" sz="1100">
                <a:solidFill>
                  <a:schemeClr val="lt1"/>
                </a:solidFill>
              </a:rPr>
              <a:t>., 2022. The Society of Thoracic Surgeons/American Association for Thoracic Surgery clinical practice guidelines on the management of type B aortic dissection. </a:t>
            </a:r>
            <a:r>
              <a:rPr i="1" lang="en-US" sz="1100">
                <a:solidFill>
                  <a:schemeClr val="lt1"/>
                </a:solidFill>
              </a:rPr>
              <a:t>Annals of Thoracic Surgery</a:t>
            </a:r>
            <a:r>
              <a:rPr lang="en-US" sz="1100">
                <a:solidFill>
                  <a:schemeClr val="lt1"/>
                </a:solidFill>
              </a:rPr>
              <a:t>, 113(4), pp.1073–1092. </a:t>
            </a:r>
            <a:r>
              <a:rPr lang="en-US" sz="1100">
                <a:solidFill>
                  <a:schemeClr val="lt1"/>
                </a:solidFill>
              </a:rPr>
              <a:t>. 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33" name="Google Shape;13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34" name="Google Shape;13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332" y="3933825"/>
            <a:ext cx="41910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600" y="-206921"/>
            <a:ext cx="12261601" cy="140697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/>
          <p:nvPr/>
        </p:nvSpPr>
        <p:spPr>
          <a:xfrm>
            <a:off x="568364" y="1481784"/>
            <a:ext cx="3827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Classification</a:t>
            </a:r>
            <a:endParaRPr sz="1957">
              <a:solidFill>
                <a:schemeClr val="dk1"/>
              </a:solidFill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6165952" y="2218887"/>
            <a:ext cx="23793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Our Case Series…</a:t>
            </a:r>
            <a:endParaRPr sz="1557">
              <a:solidFill>
                <a:schemeClr val="dk1"/>
              </a:solidFill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5960049" y="2538595"/>
            <a:ext cx="33630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Stanford Type B -  78.6%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Distal extension to illiac arteries - 55.6%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patient -  Total Occlusion in the Right Common Iliac Artery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Others - partial occlusions in the illiacs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2345785" y="5230073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1E293B"/>
                </a:solidFill>
                <a:latin typeface="Calibri"/>
                <a:ea typeface="Calibri"/>
                <a:cs typeface="Calibri"/>
                <a:sym typeface="Calibri"/>
              </a:rPr>
              <a:t>Stanford &amp; De Bakey</a:t>
            </a:r>
            <a:endParaRPr>
              <a:solidFill>
                <a:srgbClr val="1E293B"/>
              </a:solidFill>
            </a:endParaRPr>
          </a:p>
        </p:txBody>
      </p:sp>
      <p:pic>
        <p:nvPicPr>
          <p:cNvPr id="140" name="Google Shape;14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0493" y="2656528"/>
            <a:ext cx="3631313" cy="2251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45" name="Google Shape;14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23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46" name="Google Shape;14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332" y="3933825"/>
            <a:ext cx="41910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600" y="-206921"/>
            <a:ext cx="12261601" cy="140697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8"/>
          <p:cNvSpPr txBox="1"/>
          <p:nvPr/>
        </p:nvSpPr>
        <p:spPr>
          <a:xfrm>
            <a:off x="481392" y="1481774"/>
            <a:ext cx="752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Clinical Presentation</a:t>
            </a:r>
            <a:endParaRPr sz="1957">
              <a:solidFill>
                <a:schemeClr val="dk1"/>
              </a:solidFill>
            </a:endParaRPr>
          </a:p>
        </p:txBody>
      </p:sp>
      <p:sp>
        <p:nvSpPr>
          <p:cNvPr id="149" name="Google Shape;149;p18"/>
          <p:cNvSpPr txBox="1"/>
          <p:nvPr/>
        </p:nvSpPr>
        <p:spPr>
          <a:xfrm>
            <a:off x="565468" y="1536881"/>
            <a:ext cx="6933300" cy="36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750">
                <a:solidFill>
                  <a:srgbClr val="303030"/>
                </a:solidFill>
                <a:highlight>
                  <a:srgbClr val="FFFFFF"/>
                </a:highlight>
              </a:rPr>
              <a:t>Abdominal Pain or Discomfort:</a:t>
            </a:r>
            <a:r>
              <a:rPr lang="en-US" sz="1750">
                <a:solidFill>
                  <a:srgbClr val="303030"/>
                </a:solidFill>
                <a:highlight>
                  <a:srgbClr val="FFFFFF"/>
                </a:highlight>
              </a:rPr>
              <a:t> </a:t>
            </a:r>
            <a:r>
              <a:rPr b="1" lang="en-US" sz="1750">
                <a:solidFill>
                  <a:srgbClr val="303030"/>
                </a:solidFill>
                <a:highlight>
                  <a:srgbClr val="FFFFFF"/>
                </a:highlight>
              </a:rPr>
              <a:t>14.3%</a:t>
            </a:r>
            <a:endParaRPr sz="1750">
              <a:solidFill>
                <a:srgbClr val="30303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750">
                <a:solidFill>
                  <a:srgbClr val="303030"/>
                </a:solidFill>
                <a:highlight>
                  <a:srgbClr val="FFFFFF"/>
                </a:highlight>
              </a:rPr>
              <a:t>Gradually worsening Limb  Ischemia:</a:t>
            </a:r>
            <a:r>
              <a:rPr lang="en-US" sz="1750">
                <a:solidFill>
                  <a:srgbClr val="303030"/>
                </a:solidFill>
                <a:highlight>
                  <a:srgbClr val="FFFFFF"/>
                </a:highlight>
              </a:rPr>
              <a:t> </a:t>
            </a:r>
            <a:r>
              <a:rPr b="1" lang="en-US" sz="1750">
                <a:solidFill>
                  <a:srgbClr val="303030"/>
                </a:solidFill>
                <a:highlight>
                  <a:srgbClr val="FFFFFF"/>
                </a:highlight>
              </a:rPr>
              <a:t>14.3%</a:t>
            </a:r>
            <a:r>
              <a:rPr lang="en-US" sz="1750">
                <a:solidFill>
                  <a:srgbClr val="303030"/>
                </a:solidFill>
                <a:highlight>
                  <a:srgbClr val="FFFFFF"/>
                </a:highlight>
              </a:rPr>
              <a:t> </a:t>
            </a:r>
            <a:endParaRPr sz="1750">
              <a:solidFill>
                <a:srgbClr val="30303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750">
                <a:solidFill>
                  <a:srgbClr val="303030"/>
                </a:solidFill>
                <a:highlight>
                  <a:srgbClr val="FFFFFF"/>
                </a:highlight>
              </a:rPr>
              <a:t>Hoarseness of Voice (Nerve Compression):</a:t>
            </a:r>
            <a:r>
              <a:rPr lang="en-US" sz="1750">
                <a:solidFill>
                  <a:srgbClr val="303030"/>
                </a:solidFill>
                <a:highlight>
                  <a:srgbClr val="FFFFFF"/>
                </a:highlight>
              </a:rPr>
              <a:t> </a:t>
            </a:r>
            <a:r>
              <a:rPr b="1" lang="en-US" sz="1750">
                <a:solidFill>
                  <a:srgbClr val="303030"/>
                </a:solidFill>
                <a:highlight>
                  <a:srgbClr val="FFFFFF"/>
                </a:highlight>
              </a:rPr>
              <a:t>7.1%</a:t>
            </a:r>
            <a:endParaRPr sz="1750">
              <a:solidFill>
                <a:srgbClr val="30303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750">
                <a:solidFill>
                  <a:srgbClr val="303030"/>
                </a:solidFill>
                <a:highlight>
                  <a:srgbClr val="FFFFFF"/>
                </a:highlight>
              </a:rPr>
              <a:t>Asymptomatic (Incidental Detection):</a:t>
            </a:r>
            <a:r>
              <a:rPr lang="en-US" sz="1750">
                <a:solidFill>
                  <a:srgbClr val="303030"/>
                </a:solidFill>
                <a:highlight>
                  <a:srgbClr val="FFFFFF"/>
                </a:highlight>
              </a:rPr>
              <a:t> </a:t>
            </a:r>
            <a:r>
              <a:rPr b="1" lang="en-US" sz="1750">
                <a:solidFill>
                  <a:srgbClr val="303030"/>
                </a:solidFill>
                <a:highlight>
                  <a:srgbClr val="FFFFFF"/>
                </a:highlight>
              </a:rPr>
              <a:t>7.1%</a:t>
            </a:r>
            <a:r>
              <a:rPr lang="en-US" sz="1750">
                <a:solidFill>
                  <a:srgbClr val="303030"/>
                </a:solidFill>
                <a:highlight>
                  <a:srgbClr val="FFFFFF"/>
                </a:highlight>
              </a:rPr>
              <a:t> </a:t>
            </a:r>
            <a:endParaRPr sz="1750">
              <a:solidFill>
                <a:srgbClr val="30303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rgbClr val="30303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rgbClr val="30303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50">
              <a:solidFill>
                <a:srgbClr val="30303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50" name="Google Shape;150;p18"/>
          <p:cNvSpPr/>
          <p:nvPr/>
        </p:nvSpPr>
        <p:spPr>
          <a:xfrm>
            <a:off x="7571347" y="1540086"/>
            <a:ext cx="3784212" cy="206550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Acute chest pain (85.71%) - commonest presentation</a:t>
            </a:r>
            <a:endParaRPr b="1"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IRAD Average 85%</a:t>
            </a:r>
            <a:endParaRPr b="1"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031549"/>
            <a:ext cx="12192000" cy="8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 rotWithShape="1">
          <a:blip r:embed="rId7">
            <a:alphaModFix/>
          </a:blip>
          <a:srcRect b="5678" l="5856" r="0" t="0"/>
          <a:stretch/>
        </p:blipFill>
        <p:spPr>
          <a:xfrm>
            <a:off x="5961975" y="3649250"/>
            <a:ext cx="1402400" cy="20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8"/>
          <p:cNvSpPr txBox="1"/>
          <p:nvPr/>
        </p:nvSpPr>
        <p:spPr>
          <a:xfrm>
            <a:off x="101850" y="6136375"/>
            <a:ext cx="119187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Hagan PG, Nienaber CA, Isselbacher EM, et al. </a:t>
            </a:r>
            <a:r>
              <a:rPr b="1" lang="en-US" sz="1100">
                <a:solidFill>
                  <a:schemeClr val="lt1"/>
                </a:solidFill>
              </a:rPr>
              <a:t>The International Registry of Acute Aortic Dissection (IRAD): new insights into an old disease.</a:t>
            </a:r>
            <a:r>
              <a:rPr lang="en-US" sz="1100">
                <a:solidFill>
                  <a:schemeClr val="lt1"/>
                </a:solidFill>
              </a:rPr>
              <a:t> </a:t>
            </a:r>
            <a:r>
              <a:rPr i="1" lang="en-US" sz="1100">
                <a:solidFill>
                  <a:schemeClr val="lt1"/>
                </a:solidFill>
              </a:rPr>
              <a:t>JAMA</a:t>
            </a:r>
            <a:r>
              <a:rPr lang="en-US" sz="1100">
                <a:solidFill>
                  <a:schemeClr val="lt1"/>
                </a:solidFill>
              </a:rPr>
              <a:t>. 2000;283(7):897–903. 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8"/>
          <p:cNvSpPr txBox="1"/>
          <p:nvPr/>
        </p:nvSpPr>
        <p:spPr>
          <a:xfrm>
            <a:off x="7858964" y="4451955"/>
            <a:ext cx="30000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50">
                <a:solidFill>
                  <a:srgbClr val="303030"/>
                </a:solidFill>
                <a:highlight>
                  <a:schemeClr val="lt1"/>
                </a:highlight>
              </a:rPr>
              <a:t>Structural complications: Aneurysms: 21.42%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59" name="Google Shape;15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/>
          <p:cNvSpPr txBox="1"/>
          <p:nvPr/>
        </p:nvSpPr>
        <p:spPr>
          <a:xfrm>
            <a:off x="4158541" y="4219575"/>
            <a:ext cx="3619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9600" y="-206921"/>
            <a:ext cx="12261601" cy="140697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9"/>
          <p:cNvSpPr txBox="1"/>
          <p:nvPr/>
        </p:nvSpPr>
        <p:spPr>
          <a:xfrm>
            <a:off x="481392" y="1481774"/>
            <a:ext cx="752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Risk factors &amp; Demographics</a:t>
            </a:r>
            <a:endParaRPr sz="1957">
              <a:solidFill>
                <a:schemeClr val="dk1"/>
              </a:solidFill>
            </a:endParaRPr>
          </a:p>
        </p:txBody>
      </p:sp>
      <p:graphicFrame>
        <p:nvGraphicFramePr>
          <p:cNvPr id="163" name="Google Shape;163;p19"/>
          <p:cNvGraphicFramePr/>
          <p:nvPr/>
        </p:nvGraphicFramePr>
        <p:xfrm>
          <a:off x="572875" y="2066275"/>
          <a:ext cx="3000000" cy="300000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{AFF39792-CD2B-4570-A3FB-B377D31F751D}</a:tableStyleId>
              </a:tblPr>
              <a:tblGrid>
                <a:gridCol w="1981200"/>
                <a:gridCol w="1428750"/>
                <a:gridCol w="1628775"/>
              </a:tblGrid>
              <a:tr h="650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R</a:t>
                      </a:r>
                      <a:r>
                        <a:rPr b="1"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isk Factor</a:t>
                      </a:r>
                      <a:endParaRPr b="1"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B cap="flat" cmpd="sng" w="7625">
                      <a:solidFill>
                        <a:srgbClr val="91919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Number of Patients</a:t>
                      </a:r>
                      <a:endParaRPr b="1"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B cap="flat" cmpd="sng" w="7625">
                      <a:solidFill>
                        <a:srgbClr val="91919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Percentage Prevalence</a:t>
                      </a:r>
                      <a:endParaRPr b="1"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B cap="flat" cmpd="sng" w="7625">
                      <a:solidFill>
                        <a:srgbClr val="91919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0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Hypertension</a:t>
                      </a:r>
                      <a:endParaRPr b="1"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T cap="flat" cmpd="sng" w="7625">
                      <a:solidFill>
                        <a:srgbClr val="91919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9</a:t>
                      </a:r>
                      <a:endParaRPr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T cap="flat" cmpd="sng" w="7625">
                      <a:solidFill>
                        <a:srgbClr val="91919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64.3%</a:t>
                      </a:r>
                      <a:endParaRPr b="1"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T cap="flat" cmpd="sng" w="7625">
                      <a:solidFill>
                        <a:srgbClr val="91919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0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Aortic Aneurysm</a:t>
                      </a:r>
                      <a:endParaRPr b="1"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4</a:t>
                      </a:r>
                      <a:endParaRPr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28.6%</a:t>
                      </a:r>
                      <a:endParaRPr b="1"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0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Chronic Kidney Disease</a:t>
                      </a:r>
                      <a:endParaRPr b="1"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1</a:t>
                      </a:r>
                      <a:endParaRPr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7.1%</a:t>
                      </a:r>
                      <a:endParaRPr b="1"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0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Inflammatory Disease (Rheumatoid Arthritis)</a:t>
                      </a:r>
                      <a:endParaRPr b="1"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1</a:t>
                      </a:r>
                      <a:endParaRPr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50">
                          <a:solidFill>
                            <a:srgbClr val="303030"/>
                          </a:solidFill>
                          <a:highlight>
                            <a:srgbClr val="FFFFFF"/>
                          </a:highlight>
                        </a:rPr>
                        <a:t>7.1%</a:t>
                      </a:r>
                      <a:endParaRPr b="1" sz="1350">
                        <a:solidFill>
                          <a:srgbClr val="30303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 anchor="ctr">
                    <a:lnT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DDE1E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64" name="Google Shape;16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5226" y="2124838"/>
            <a:ext cx="5977699" cy="174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1957" y="4219575"/>
            <a:ext cx="5977700" cy="96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6031549"/>
            <a:ext cx="12192000" cy="8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"/>
          <p:cNvSpPr txBox="1"/>
          <p:nvPr/>
        </p:nvSpPr>
        <p:spPr>
          <a:xfrm>
            <a:off x="101850" y="6136375"/>
            <a:ext cx="119187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Hagan PG, Nienaber CA, Isselbacher EM, et al. </a:t>
            </a:r>
            <a:r>
              <a:rPr b="1" lang="en-US" sz="1100">
                <a:solidFill>
                  <a:schemeClr val="lt1"/>
                </a:solidFill>
              </a:rPr>
              <a:t>The International Registry of Acute Aortic Dissection (IRAD): new insights into an old disease.</a:t>
            </a:r>
            <a:r>
              <a:rPr lang="en-US" sz="1100">
                <a:solidFill>
                  <a:schemeClr val="lt1"/>
                </a:solidFill>
              </a:rPr>
              <a:t> </a:t>
            </a:r>
            <a:r>
              <a:rPr i="1" lang="en-US" sz="1100">
                <a:solidFill>
                  <a:schemeClr val="lt1"/>
                </a:solidFill>
              </a:rPr>
              <a:t>JAMA</a:t>
            </a:r>
            <a:r>
              <a:rPr lang="en-US" sz="1100">
                <a:solidFill>
                  <a:schemeClr val="lt1"/>
                </a:solidFill>
              </a:rPr>
              <a:t>. 2000;283(7):897–903. 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72" name="Google Shape;17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3" name="Google Shape;17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332" y="3933825"/>
            <a:ext cx="41910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600" y="-206921"/>
            <a:ext cx="12261601" cy="140697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/>
          <p:nvPr/>
        </p:nvSpPr>
        <p:spPr>
          <a:xfrm>
            <a:off x="481392" y="1481774"/>
            <a:ext cx="752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Risk Stratification</a:t>
            </a:r>
            <a:endParaRPr sz="1957">
              <a:solidFill>
                <a:schemeClr val="dk1"/>
              </a:solidFill>
            </a:endParaRPr>
          </a:p>
        </p:txBody>
      </p:sp>
      <p:pic>
        <p:nvPicPr>
          <p:cNvPr id="176" name="Google Shape;176;p20"/>
          <p:cNvPicPr preferRelativeResize="0"/>
          <p:nvPr/>
        </p:nvPicPr>
        <p:blipFill rotWithShape="1">
          <a:blip r:embed="rId6">
            <a:alphaModFix/>
          </a:blip>
          <a:srcRect b="5443" l="0" r="0" t="19785"/>
          <a:stretch/>
        </p:blipFill>
        <p:spPr>
          <a:xfrm>
            <a:off x="77475" y="1812350"/>
            <a:ext cx="9349724" cy="3901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/>
        </p:nvSpPr>
        <p:spPr>
          <a:xfrm>
            <a:off x="9603382" y="2291388"/>
            <a:ext cx="23793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Our Case Series…</a:t>
            </a:r>
            <a:endParaRPr sz="1557">
              <a:solidFill>
                <a:schemeClr val="dk1"/>
              </a:solidFill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9603375" y="2640091"/>
            <a:ext cx="2588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Uncomplicated - 2 (14.28%)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High risk - 6 (42.85%)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Complicated - 6 (42.85%)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6031549"/>
            <a:ext cx="12192000" cy="8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0"/>
          <p:cNvSpPr txBox="1"/>
          <p:nvPr/>
        </p:nvSpPr>
        <p:spPr>
          <a:xfrm>
            <a:off x="101850" y="6136375"/>
            <a:ext cx="119187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MacGillivray, T.E. </a:t>
            </a:r>
            <a:r>
              <a:rPr i="1" lang="en-US" sz="1100">
                <a:solidFill>
                  <a:schemeClr val="lt1"/>
                </a:solidFill>
              </a:rPr>
              <a:t>et al</a:t>
            </a:r>
            <a:r>
              <a:rPr lang="en-US" sz="1100">
                <a:solidFill>
                  <a:schemeClr val="lt1"/>
                </a:solidFill>
              </a:rPr>
              <a:t>., 2022. The Society of Thoracic Surgeons/American Association for Thoracic Surgery clinical practice guidelines on the management of type B aortic dissection. </a:t>
            </a:r>
            <a:r>
              <a:rPr i="1" lang="en-US" sz="1100">
                <a:solidFill>
                  <a:schemeClr val="lt1"/>
                </a:solidFill>
              </a:rPr>
              <a:t>Annals of Thoracic Surgery</a:t>
            </a:r>
            <a:r>
              <a:rPr lang="en-US" sz="1100">
                <a:solidFill>
                  <a:schemeClr val="lt1"/>
                </a:solidFill>
              </a:rPr>
              <a:t>, 113(4), pp.1073–1092. . 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85" name="Google Shape;18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6" name="Google Shape;18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332" y="3933825"/>
            <a:ext cx="41910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600" y="-206921"/>
            <a:ext cx="12261601" cy="1406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 rotWithShape="1">
          <a:blip r:embed="rId6">
            <a:alphaModFix/>
          </a:blip>
          <a:srcRect b="3408" l="0" r="0" t="22501"/>
          <a:stretch/>
        </p:blipFill>
        <p:spPr>
          <a:xfrm>
            <a:off x="419975" y="2073349"/>
            <a:ext cx="8470774" cy="35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1"/>
          <p:cNvSpPr txBox="1"/>
          <p:nvPr/>
        </p:nvSpPr>
        <p:spPr>
          <a:xfrm>
            <a:off x="379900" y="1481774"/>
            <a:ext cx="752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Uncomplicated TBAD Management</a:t>
            </a:r>
            <a:endParaRPr sz="1957">
              <a:solidFill>
                <a:schemeClr val="dk1"/>
              </a:solidFill>
            </a:endParaRPr>
          </a:p>
        </p:txBody>
      </p:sp>
      <p:sp>
        <p:nvSpPr>
          <p:cNvPr id="190" name="Google Shape;190;p21"/>
          <p:cNvSpPr txBox="1"/>
          <p:nvPr/>
        </p:nvSpPr>
        <p:spPr>
          <a:xfrm>
            <a:off x="9327902" y="2117400"/>
            <a:ext cx="23793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Our Case Series…</a:t>
            </a:r>
            <a:endParaRPr sz="1557">
              <a:solidFill>
                <a:schemeClr val="dk1"/>
              </a:solidFill>
            </a:endParaRPr>
          </a:p>
        </p:txBody>
      </p:sp>
      <p:pic>
        <p:nvPicPr>
          <p:cNvPr id="191" name="Google Shape;19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6031549"/>
            <a:ext cx="12192000" cy="8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1"/>
          <p:cNvSpPr txBox="1"/>
          <p:nvPr/>
        </p:nvSpPr>
        <p:spPr>
          <a:xfrm>
            <a:off x="9327895" y="2640091"/>
            <a:ext cx="25887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b="1"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Patients Medically managed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(One complicated TBAD -  death before intervention)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8 patients - exclusively medically managed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101850" y="6136375"/>
            <a:ext cx="119187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</a:rPr>
              <a:t>MacGillivray, T.E. </a:t>
            </a:r>
            <a:r>
              <a:rPr i="1" lang="en-US" sz="1100">
                <a:solidFill>
                  <a:schemeClr val="lt1"/>
                </a:solidFill>
              </a:rPr>
              <a:t>et al</a:t>
            </a:r>
            <a:r>
              <a:rPr lang="en-US" sz="1100">
                <a:solidFill>
                  <a:schemeClr val="lt1"/>
                </a:solidFill>
              </a:rPr>
              <a:t>., 2022. The Society of Thoracic Surgeons/American Association for Thoracic Surgery clinical practice guidelines on the management of type B aortic dissection. </a:t>
            </a:r>
            <a:r>
              <a:rPr i="1" lang="en-US" sz="1100">
                <a:solidFill>
                  <a:schemeClr val="lt1"/>
                </a:solidFill>
              </a:rPr>
              <a:t>Annals of Thoracic Surgery</a:t>
            </a:r>
            <a:r>
              <a:rPr lang="en-US" sz="1100">
                <a:solidFill>
                  <a:schemeClr val="lt1"/>
                </a:solidFill>
              </a:rPr>
              <a:t>, 113(4), pp.1073–1092. . 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