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F_4860B74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0" r:id="rId3"/>
    <p:sldId id="270" r:id="rId4"/>
    <p:sldId id="262" r:id="rId5"/>
    <p:sldId id="275" r:id="rId6"/>
    <p:sldId id="271" r:id="rId7"/>
    <p:sldId id="272" r:id="rId8"/>
    <p:sldId id="263" r:id="rId9"/>
    <p:sldId id="269" r:id="rId10"/>
    <p:sldId id="264" r:id="rId11"/>
    <p:sldId id="273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B0595F-62A5-BEF4-24A7-F12DC8FF745D}" name="05 493" initials="04" userId="S::05493@365tr.top::1fdb982c-b592-4104-9d50-229e10a0dd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A5726-8132-3644-9127-4902FF82C54C}" v="1073" dt="2026-05-17T14:37:14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2"/>
    <p:restoredTop sz="94631"/>
  </p:normalViewPr>
  <p:slideViewPr>
    <p:cSldViewPr snapToGrid="0">
      <p:cViewPr>
        <p:scale>
          <a:sx n="66" d="100"/>
          <a:sy n="66" d="100"/>
        </p:scale>
        <p:origin x="110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F_4860B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E21748-3B84-BB49-BB72-FE7B32A8BC78}" authorId="{44B0595F-62A5-BEF4-24A7-F12DC8FF745D}" created="2026-05-17T15:20:06.592">
    <pc:sldMkLst xmlns:pc="http://schemas.microsoft.com/office/powerpoint/2013/main/command">
      <pc:docMk/>
      <pc:sldMk cId="75893620" sldId="271"/>
    </pc:sldMkLst>
    <p188:txBody>
      <a:bodyPr/>
      <a:lstStyle/>
      <a:p>
        <a:r>
          <a:rPr lang="en-LK"/>
          <a:t>how the Ef made ?how was it modified
multi plane x rays , patient tailored ef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921CF-5ECC-2444-9691-5C64827C492F}" type="doc">
      <dgm:prSet loTypeId="urn:microsoft.com/office/officeart/2005/8/layout/vList6" loCatId="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633D62C9-59B5-4B43-8135-40BE80469C63}">
      <dgm:prSet phldrT="[Text]"/>
      <dgm:spPr/>
      <dgm:t>
        <a:bodyPr/>
        <a:lstStyle/>
        <a:p>
          <a:r>
            <a:rPr lang="en-GB" dirty="0"/>
            <a:t>External Fixators facilitates ulcer healing by,</a:t>
          </a:r>
        </a:p>
      </dgm:t>
    </dgm:pt>
    <dgm:pt modelId="{F0216B15-442A-5544-808D-B3854E789CC9}" type="parTrans" cxnId="{0C9D59A8-8980-7B44-B7B4-0BF18175AFE2}">
      <dgm:prSet/>
      <dgm:spPr/>
      <dgm:t>
        <a:bodyPr/>
        <a:lstStyle/>
        <a:p>
          <a:endParaRPr lang="en-GB"/>
        </a:p>
      </dgm:t>
    </dgm:pt>
    <dgm:pt modelId="{8B583CE6-C792-A84B-9FD4-6B9AA7643F9A}" type="sibTrans" cxnId="{0C9D59A8-8980-7B44-B7B4-0BF18175AFE2}">
      <dgm:prSet/>
      <dgm:spPr/>
      <dgm:t>
        <a:bodyPr/>
        <a:lstStyle/>
        <a:p>
          <a:endParaRPr lang="en-GB"/>
        </a:p>
      </dgm:t>
    </dgm:pt>
    <dgm:pt modelId="{E3590C54-17F5-B74A-B1A2-297775C72F78}">
      <dgm:prSet phldrT="[Text]"/>
      <dgm:spPr/>
      <dgm:t>
        <a:bodyPr/>
        <a:lstStyle/>
        <a:p>
          <a:r>
            <a:rPr lang="en-GB" dirty="0"/>
            <a:t>Stabilizing the foot</a:t>
          </a:r>
        </a:p>
      </dgm:t>
    </dgm:pt>
    <dgm:pt modelId="{C1DF2C8B-D49A-0F4D-AB67-EE12AC59FAC8}" type="parTrans" cxnId="{BAECBF49-0FBD-8243-BA65-D237221039A8}">
      <dgm:prSet/>
      <dgm:spPr/>
      <dgm:t>
        <a:bodyPr/>
        <a:lstStyle/>
        <a:p>
          <a:endParaRPr lang="en-GB"/>
        </a:p>
      </dgm:t>
    </dgm:pt>
    <dgm:pt modelId="{3F302678-749B-1D46-911B-B611A3189195}" type="sibTrans" cxnId="{BAECBF49-0FBD-8243-BA65-D237221039A8}">
      <dgm:prSet/>
      <dgm:spPr/>
      <dgm:t>
        <a:bodyPr/>
        <a:lstStyle/>
        <a:p>
          <a:endParaRPr lang="en-GB"/>
        </a:p>
      </dgm:t>
    </dgm:pt>
    <dgm:pt modelId="{ECE1EC71-9376-A54C-A7C9-EEFC5B92DF6B}">
      <dgm:prSet phldrT="[Text]"/>
      <dgm:spPr/>
      <dgm:t>
        <a:bodyPr/>
        <a:lstStyle/>
        <a:p>
          <a:r>
            <a:rPr lang="en-GB" dirty="0"/>
            <a:t>Reduction of shear stress</a:t>
          </a:r>
        </a:p>
      </dgm:t>
    </dgm:pt>
    <dgm:pt modelId="{BCC3BA94-8975-9649-B4D8-72A8196D01FC}" type="parTrans" cxnId="{3961FFFB-4E58-C24C-86E4-91AE7CF7477F}">
      <dgm:prSet/>
      <dgm:spPr/>
      <dgm:t>
        <a:bodyPr/>
        <a:lstStyle/>
        <a:p>
          <a:endParaRPr lang="en-GB"/>
        </a:p>
      </dgm:t>
    </dgm:pt>
    <dgm:pt modelId="{3C31972A-5461-854D-898E-390E0C85EF7A}" type="sibTrans" cxnId="{3961FFFB-4E58-C24C-86E4-91AE7CF7477F}">
      <dgm:prSet/>
      <dgm:spPr/>
      <dgm:t>
        <a:bodyPr/>
        <a:lstStyle/>
        <a:p>
          <a:endParaRPr lang="en-GB"/>
        </a:p>
      </dgm:t>
    </dgm:pt>
    <dgm:pt modelId="{F71CFD74-2BFA-9441-AA00-1EFBDE144DD0}">
      <dgm:prSet phldrT="[Text]"/>
      <dgm:spPr/>
      <dgm:t>
        <a:bodyPr/>
        <a:lstStyle/>
        <a:p>
          <a:r>
            <a:rPr lang="en-GB" dirty="0"/>
            <a:t>Redistributing planter pressure</a:t>
          </a:r>
        </a:p>
      </dgm:t>
    </dgm:pt>
    <dgm:pt modelId="{C7DCFA41-F415-6342-AE19-AC9E9A63DAC4}" type="parTrans" cxnId="{9A05DBDB-85D8-6045-9266-67D131B941B8}">
      <dgm:prSet/>
      <dgm:spPr/>
    </dgm:pt>
    <dgm:pt modelId="{92336F03-435E-3842-B942-5D87C56F68D0}" type="sibTrans" cxnId="{9A05DBDB-85D8-6045-9266-67D131B941B8}">
      <dgm:prSet/>
      <dgm:spPr/>
    </dgm:pt>
    <dgm:pt modelId="{C790C723-C7B1-FA46-A6FC-3ECFEAF78B9A}">
      <dgm:prSet phldrT="[Text]"/>
      <dgm:spPr/>
      <dgm:t>
        <a:bodyPr/>
        <a:lstStyle/>
        <a:p>
          <a:r>
            <a:rPr lang="en-GB" dirty="0"/>
            <a:t>Correcting Deformity</a:t>
          </a:r>
        </a:p>
      </dgm:t>
    </dgm:pt>
    <dgm:pt modelId="{F8209DF4-FF0B-2146-AB60-59E2A9025BBC}" type="parTrans" cxnId="{56F66ED2-052D-714D-95CF-AE23961BE117}">
      <dgm:prSet/>
      <dgm:spPr/>
    </dgm:pt>
    <dgm:pt modelId="{777A30D4-E329-A34E-B625-491CD3BF5222}" type="sibTrans" cxnId="{56F66ED2-052D-714D-95CF-AE23961BE117}">
      <dgm:prSet/>
      <dgm:spPr/>
    </dgm:pt>
    <dgm:pt modelId="{738137EB-B23D-C544-966D-B6464564E55C}">
      <dgm:prSet phldrT="[Text]"/>
      <dgm:spPr/>
      <dgm:t>
        <a:bodyPr/>
        <a:lstStyle/>
        <a:p>
          <a:r>
            <a:rPr lang="en-GB" dirty="0"/>
            <a:t>Rigid offloading</a:t>
          </a:r>
        </a:p>
      </dgm:t>
    </dgm:pt>
    <dgm:pt modelId="{8F466E66-4037-4741-AE56-93D968A4B448}" type="parTrans" cxnId="{CAAB8FB6-75CB-8C46-9B90-1AA6D5913115}">
      <dgm:prSet/>
      <dgm:spPr/>
    </dgm:pt>
    <dgm:pt modelId="{34DA4BF6-6498-2646-8FFC-5411BD00E920}" type="sibTrans" cxnId="{CAAB8FB6-75CB-8C46-9B90-1AA6D5913115}">
      <dgm:prSet/>
      <dgm:spPr/>
    </dgm:pt>
    <dgm:pt modelId="{DBF1A75B-2B6C-7442-B13A-E0D2487CBEC7}" type="pres">
      <dgm:prSet presAssocID="{F28921CF-5ECC-2444-9691-5C64827C492F}" presName="Name0" presStyleCnt="0">
        <dgm:presLayoutVars>
          <dgm:dir/>
          <dgm:animLvl val="lvl"/>
          <dgm:resizeHandles/>
        </dgm:presLayoutVars>
      </dgm:prSet>
      <dgm:spPr/>
    </dgm:pt>
    <dgm:pt modelId="{45C2B36E-2ECE-E64D-97C4-7343DA3CE0D0}" type="pres">
      <dgm:prSet presAssocID="{633D62C9-59B5-4B43-8135-40BE80469C63}" presName="linNode" presStyleCnt="0"/>
      <dgm:spPr/>
    </dgm:pt>
    <dgm:pt modelId="{46A12836-1F1B-3540-BB21-14158EC5672A}" type="pres">
      <dgm:prSet presAssocID="{633D62C9-59B5-4B43-8135-40BE80469C63}" presName="parentShp" presStyleLbl="node1" presStyleIdx="0" presStyleCnt="1">
        <dgm:presLayoutVars>
          <dgm:bulletEnabled val="1"/>
        </dgm:presLayoutVars>
      </dgm:prSet>
      <dgm:spPr/>
    </dgm:pt>
    <dgm:pt modelId="{D0FD01B8-434D-484F-85C0-D4E2F72E07CA}" type="pres">
      <dgm:prSet presAssocID="{633D62C9-59B5-4B43-8135-40BE80469C6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EA2BD05-D33F-8740-9CB2-8B1BB7E6F78C}" type="presOf" srcId="{633D62C9-59B5-4B43-8135-40BE80469C63}" destId="{46A12836-1F1B-3540-BB21-14158EC5672A}" srcOrd="0" destOrd="0" presId="urn:microsoft.com/office/officeart/2005/8/layout/vList6"/>
    <dgm:cxn modelId="{E7CDEC08-044A-904A-B45A-E148B19D1034}" type="presOf" srcId="{F71CFD74-2BFA-9441-AA00-1EFBDE144DD0}" destId="{D0FD01B8-434D-484F-85C0-D4E2F72E07CA}" srcOrd="0" destOrd="1" presId="urn:microsoft.com/office/officeart/2005/8/layout/vList6"/>
    <dgm:cxn modelId="{BAECBF49-0FBD-8243-BA65-D237221039A8}" srcId="{633D62C9-59B5-4B43-8135-40BE80469C63}" destId="{E3590C54-17F5-B74A-B1A2-297775C72F78}" srcOrd="0" destOrd="0" parTransId="{C1DF2C8B-D49A-0F4D-AB67-EE12AC59FAC8}" sibTransId="{3F302678-749B-1D46-911B-B611A3189195}"/>
    <dgm:cxn modelId="{A31BDD6A-226A-6343-A4C6-CE2159EF5D7B}" type="presOf" srcId="{F28921CF-5ECC-2444-9691-5C64827C492F}" destId="{DBF1A75B-2B6C-7442-B13A-E0D2487CBEC7}" srcOrd="0" destOrd="0" presId="urn:microsoft.com/office/officeart/2005/8/layout/vList6"/>
    <dgm:cxn modelId="{40EFD87A-3727-BA4C-A335-9D9F81EA3B47}" type="presOf" srcId="{738137EB-B23D-C544-966D-B6464564E55C}" destId="{D0FD01B8-434D-484F-85C0-D4E2F72E07CA}" srcOrd="0" destOrd="3" presId="urn:microsoft.com/office/officeart/2005/8/layout/vList6"/>
    <dgm:cxn modelId="{D75F7684-258A-964A-ADCC-759BDA85B49A}" type="presOf" srcId="{ECE1EC71-9376-A54C-A7C9-EEFC5B92DF6B}" destId="{D0FD01B8-434D-484F-85C0-D4E2F72E07CA}" srcOrd="0" destOrd="4" presId="urn:microsoft.com/office/officeart/2005/8/layout/vList6"/>
    <dgm:cxn modelId="{4F5C588D-C5E4-A740-93BA-94497761CF08}" type="presOf" srcId="{E3590C54-17F5-B74A-B1A2-297775C72F78}" destId="{D0FD01B8-434D-484F-85C0-D4E2F72E07CA}" srcOrd="0" destOrd="0" presId="urn:microsoft.com/office/officeart/2005/8/layout/vList6"/>
    <dgm:cxn modelId="{0C9D59A8-8980-7B44-B7B4-0BF18175AFE2}" srcId="{F28921CF-5ECC-2444-9691-5C64827C492F}" destId="{633D62C9-59B5-4B43-8135-40BE80469C63}" srcOrd="0" destOrd="0" parTransId="{F0216B15-442A-5544-808D-B3854E789CC9}" sibTransId="{8B583CE6-C792-A84B-9FD4-6B9AA7643F9A}"/>
    <dgm:cxn modelId="{CAAB8FB6-75CB-8C46-9B90-1AA6D5913115}" srcId="{633D62C9-59B5-4B43-8135-40BE80469C63}" destId="{738137EB-B23D-C544-966D-B6464564E55C}" srcOrd="3" destOrd="0" parTransId="{8F466E66-4037-4741-AE56-93D968A4B448}" sibTransId="{34DA4BF6-6498-2646-8FFC-5411BD00E920}"/>
    <dgm:cxn modelId="{C77F1BBB-F088-E24F-8773-42406528E075}" type="presOf" srcId="{C790C723-C7B1-FA46-A6FC-3ECFEAF78B9A}" destId="{D0FD01B8-434D-484F-85C0-D4E2F72E07CA}" srcOrd="0" destOrd="2" presId="urn:microsoft.com/office/officeart/2005/8/layout/vList6"/>
    <dgm:cxn modelId="{56F66ED2-052D-714D-95CF-AE23961BE117}" srcId="{633D62C9-59B5-4B43-8135-40BE80469C63}" destId="{C790C723-C7B1-FA46-A6FC-3ECFEAF78B9A}" srcOrd="2" destOrd="0" parTransId="{F8209DF4-FF0B-2146-AB60-59E2A9025BBC}" sibTransId="{777A30D4-E329-A34E-B625-491CD3BF5222}"/>
    <dgm:cxn modelId="{9A05DBDB-85D8-6045-9266-67D131B941B8}" srcId="{633D62C9-59B5-4B43-8135-40BE80469C63}" destId="{F71CFD74-2BFA-9441-AA00-1EFBDE144DD0}" srcOrd="1" destOrd="0" parTransId="{C7DCFA41-F415-6342-AE19-AC9E9A63DAC4}" sibTransId="{92336F03-435E-3842-B942-5D87C56F68D0}"/>
    <dgm:cxn modelId="{3961FFFB-4E58-C24C-86E4-91AE7CF7477F}" srcId="{633D62C9-59B5-4B43-8135-40BE80469C63}" destId="{ECE1EC71-9376-A54C-A7C9-EEFC5B92DF6B}" srcOrd="4" destOrd="0" parTransId="{BCC3BA94-8975-9649-B4D8-72A8196D01FC}" sibTransId="{3C31972A-5461-854D-898E-390E0C85EF7A}"/>
    <dgm:cxn modelId="{04004068-842D-354C-B93B-7B1B29DF7282}" type="presParOf" srcId="{DBF1A75B-2B6C-7442-B13A-E0D2487CBEC7}" destId="{45C2B36E-2ECE-E64D-97C4-7343DA3CE0D0}" srcOrd="0" destOrd="0" presId="urn:microsoft.com/office/officeart/2005/8/layout/vList6"/>
    <dgm:cxn modelId="{1482AB7D-7A49-9942-B833-50A32B0950EA}" type="presParOf" srcId="{45C2B36E-2ECE-E64D-97C4-7343DA3CE0D0}" destId="{46A12836-1F1B-3540-BB21-14158EC5672A}" srcOrd="0" destOrd="0" presId="urn:microsoft.com/office/officeart/2005/8/layout/vList6"/>
    <dgm:cxn modelId="{3436BB9F-480C-F846-9123-3E7E038B336F}" type="presParOf" srcId="{45C2B36E-2ECE-E64D-97C4-7343DA3CE0D0}" destId="{D0FD01B8-434D-484F-85C0-D4E2F72E07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8B5E2-0575-4E5C-AAF1-5FB99AF1FFFB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31BB90-0416-430B-9C1A-F25C588D2265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Severe Ulcer</a:t>
          </a:r>
          <a:endParaRPr lang="en-US" dirty="0"/>
        </a:p>
      </dgm:t>
    </dgm:pt>
    <dgm:pt modelId="{3595EBBB-3A66-419A-B8A9-54FAA53E1AA7}" type="parTrans" cxnId="{1C80694A-EA18-4145-AA64-9C5DCCAE6983}">
      <dgm:prSet/>
      <dgm:spPr/>
      <dgm:t>
        <a:bodyPr/>
        <a:lstStyle/>
        <a:p>
          <a:endParaRPr lang="en-US"/>
        </a:p>
      </dgm:t>
    </dgm:pt>
    <dgm:pt modelId="{F3B5BA9A-DE79-494C-9718-38E85E5AEA91}" type="sibTrans" cxnId="{1C80694A-EA18-4145-AA64-9C5DCCAE6983}">
      <dgm:prSet/>
      <dgm:spPr/>
      <dgm:t>
        <a:bodyPr/>
        <a:lstStyle/>
        <a:p>
          <a:endParaRPr lang="en-US"/>
        </a:p>
      </dgm:t>
    </dgm:pt>
    <dgm:pt modelId="{4AA46E98-6EDB-4DA8-866E-DC57B69C72A3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Wagner grade -3 , 4  	</a:t>
          </a:r>
          <a:r>
            <a:rPr lang="en-US" dirty="0"/>
            <a:t>OR</a:t>
          </a:r>
        </a:p>
      </dgm:t>
    </dgm:pt>
    <dgm:pt modelId="{2ED098BA-C446-45BE-A3E3-9E4E1E069FE1}" type="parTrans" cxnId="{49A7C8E9-1E99-47FF-A261-1BF354F3B5B5}">
      <dgm:prSet/>
      <dgm:spPr/>
      <dgm:t>
        <a:bodyPr/>
        <a:lstStyle/>
        <a:p>
          <a:endParaRPr lang="en-US"/>
        </a:p>
      </dgm:t>
    </dgm:pt>
    <dgm:pt modelId="{EC252DA6-1074-495C-A3CC-08F77A862E65}" type="sibTrans" cxnId="{49A7C8E9-1E99-47FF-A261-1BF354F3B5B5}">
      <dgm:prSet/>
      <dgm:spPr/>
      <dgm:t>
        <a:bodyPr/>
        <a:lstStyle/>
        <a:p>
          <a:endParaRPr lang="en-US"/>
        </a:p>
      </dgm:t>
    </dgm:pt>
    <dgm:pt modelId="{44C7739E-2C09-4A85-8288-83A6EB3168DB}">
      <dgm:prSet phldrT="[Text]" phldr="0"/>
      <dgm:spPr/>
      <dgm:t>
        <a:bodyPr/>
        <a:lstStyle/>
        <a:p>
          <a:r>
            <a:rPr lang="en-US" dirty="0">
              <a:latin typeface="Aptos Display" panose="020F0302020204030204"/>
            </a:rPr>
            <a:t>Osteomyelitis involving midfoot /hindfoot.</a:t>
          </a:r>
          <a:endParaRPr lang="en-US" dirty="0"/>
        </a:p>
      </dgm:t>
    </dgm:pt>
    <dgm:pt modelId="{039BF650-4DD3-47F8-8AE3-A1D044D42B38}" type="parTrans" cxnId="{BDE1D4BF-689C-4472-8FEA-644DF386F880}">
      <dgm:prSet/>
      <dgm:spPr/>
      <dgm:t>
        <a:bodyPr/>
        <a:lstStyle/>
        <a:p>
          <a:endParaRPr lang="en-US"/>
        </a:p>
      </dgm:t>
    </dgm:pt>
    <dgm:pt modelId="{1B03CA75-6C8C-49C1-8BD1-8D3D19806AA5}" type="sibTrans" cxnId="{BDE1D4BF-689C-4472-8FEA-644DF386F880}">
      <dgm:prSet/>
      <dgm:spPr/>
      <dgm:t>
        <a:bodyPr/>
        <a:lstStyle/>
        <a:p>
          <a:endParaRPr lang="en-US"/>
        </a:p>
      </dgm:t>
    </dgm:pt>
    <dgm:pt modelId="{411D6319-704D-4ED1-B4FF-94FF383DEF83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Mechanical failure</a:t>
          </a:r>
          <a:endParaRPr lang="en-US" dirty="0"/>
        </a:p>
      </dgm:t>
    </dgm:pt>
    <dgm:pt modelId="{F8DF1A77-4F97-45C6-A929-87CCD0932211}" type="parTrans" cxnId="{A87153D1-A54D-4A54-A4EF-083CFD2E9CC5}">
      <dgm:prSet/>
      <dgm:spPr/>
      <dgm:t>
        <a:bodyPr/>
        <a:lstStyle/>
        <a:p>
          <a:endParaRPr lang="en-US"/>
        </a:p>
      </dgm:t>
    </dgm:pt>
    <dgm:pt modelId="{07513F91-2A65-482A-A609-9799308E82E1}" type="sibTrans" cxnId="{A87153D1-A54D-4A54-A4EF-083CFD2E9CC5}">
      <dgm:prSet/>
      <dgm:spPr/>
      <dgm:t>
        <a:bodyPr/>
        <a:lstStyle/>
        <a:p>
          <a:endParaRPr lang="en-US"/>
        </a:p>
      </dgm:t>
    </dgm:pt>
    <dgm:pt modelId="{5DC0C37A-B2FC-4C29-907E-324FDF283592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Charcot instability OR</a:t>
          </a:r>
          <a:endParaRPr lang="en-US" dirty="0"/>
        </a:p>
      </dgm:t>
    </dgm:pt>
    <dgm:pt modelId="{28F7810E-6ABD-43CF-838A-7B5969EAD3EC}" type="parTrans" cxnId="{14B2A962-F05A-42F8-AF95-28A5DFF8C21E}">
      <dgm:prSet/>
      <dgm:spPr/>
      <dgm:t>
        <a:bodyPr/>
        <a:lstStyle/>
        <a:p>
          <a:endParaRPr lang="en-US"/>
        </a:p>
      </dgm:t>
    </dgm:pt>
    <dgm:pt modelId="{3CDE3C5E-560D-449E-B992-6638FB6D9646}" type="sibTrans" cxnId="{14B2A962-F05A-42F8-AF95-28A5DFF8C21E}">
      <dgm:prSet/>
      <dgm:spPr/>
      <dgm:t>
        <a:bodyPr/>
        <a:lstStyle/>
        <a:p>
          <a:endParaRPr lang="en-US"/>
        </a:p>
      </dgm:t>
    </dgm:pt>
    <dgm:pt modelId="{635FB6B7-6FAB-4A55-802F-73584956FAC5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Midfoot collapse OR</a:t>
          </a:r>
          <a:endParaRPr lang="en-US" dirty="0"/>
        </a:p>
      </dgm:t>
    </dgm:pt>
    <dgm:pt modelId="{3D163FC4-76CD-40E0-8B90-867AE3869D5D}" type="parTrans" cxnId="{11AB44ED-5422-4B8E-9CC0-D7B18229EBC2}">
      <dgm:prSet/>
      <dgm:spPr/>
      <dgm:t>
        <a:bodyPr/>
        <a:lstStyle/>
        <a:p>
          <a:endParaRPr lang="en-US"/>
        </a:p>
      </dgm:t>
    </dgm:pt>
    <dgm:pt modelId="{CB6C5D76-CDA6-4618-B231-632384CDF9E0}" type="sibTrans" cxnId="{11AB44ED-5422-4B8E-9CC0-D7B18229EBC2}">
      <dgm:prSet/>
      <dgm:spPr/>
      <dgm:t>
        <a:bodyPr/>
        <a:lstStyle/>
        <a:p>
          <a:endParaRPr lang="en-US"/>
        </a:p>
      </dgm:t>
    </dgm:pt>
    <dgm:pt modelId="{AEC8FC79-04C0-45BE-95F2-0FFD57D612B4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Recurrent pressure deformity OR</a:t>
          </a:r>
          <a:endParaRPr lang="en-US" dirty="0"/>
        </a:p>
      </dgm:t>
    </dgm:pt>
    <dgm:pt modelId="{1EB7CA4A-0E52-4AA1-9F1D-B657B413BE5C}" type="parTrans" cxnId="{1E6D9AB5-4651-42B9-BE88-A642BB0D40D8}">
      <dgm:prSet/>
      <dgm:spPr/>
      <dgm:t>
        <a:bodyPr/>
        <a:lstStyle/>
        <a:p>
          <a:endParaRPr lang="en-US"/>
        </a:p>
      </dgm:t>
    </dgm:pt>
    <dgm:pt modelId="{04CDC1E0-AA83-4419-A0A0-B770CAC3EE58}" type="sibTrans" cxnId="{1E6D9AB5-4651-42B9-BE88-A642BB0D40D8}">
      <dgm:prSet/>
      <dgm:spPr/>
      <dgm:t>
        <a:bodyPr/>
        <a:lstStyle/>
        <a:p>
          <a:endParaRPr lang="en-US"/>
        </a:p>
      </dgm:t>
    </dgm:pt>
    <dgm:pt modelId="{7AC69DB4-2E75-4671-894C-E1582F6687BE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Failed TCC /Offloading</a:t>
          </a:r>
        </a:p>
      </dgm:t>
    </dgm:pt>
    <dgm:pt modelId="{3046FC42-BE3F-4F41-B476-320550812FFA}" type="parTrans" cxnId="{D1D9E1E2-9FFF-413B-9B53-A65FCFDEE614}">
      <dgm:prSet/>
      <dgm:spPr/>
      <dgm:t>
        <a:bodyPr/>
        <a:lstStyle/>
        <a:p>
          <a:endParaRPr lang="en-GB"/>
        </a:p>
      </dgm:t>
    </dgm:pt>
    <dgm:pt modelId="{344EAB57-D151-4CE2-9E28-9A53313E9D52}" type="sibTrans" cxnId="{D1D9E1E2-9FFF-413B-9B53-A65FCFDEE614}">
      <dgm:prSet/>
      <dgm:spPr/>
      <dgm:t>
        <a:bodyPr/>
        <a:lstStyle/>
        <a:p>
          <a:endParaRPr lang="en-GB"/>
        </a:p>
      </dgm:t>
    </dgm:pt>
    <dgm:pt modelId="{F221F201-CA17-48E3-815F-FF03A4FD38CF}">
      <dgm:prSet phldrT="[Text]" phldr="0"/>
      <dgm:spPr/>
      <dgm:t>
        <a:bodyPr/>
        <a:lstStyle/>
        <a:p>
          <a:pPr rtl="0"/>
          <a:endParaRPr lang="en-US" dirty="0">
            <a:latin typeface="Aptos Display" panose="020F0302020204030204"/>
          </a:endParaRPr>
        </a:p>
      </dgm:t>
    </dgm:pt>
    <dgm:pt modelId="{3EC22801-E0F8-4111-88C6-6091DFF578BE}" type="parTrans" cxnId="{947752CA-B822-441A-A972-97C3499E4A3A}">
      <dgm:prSet/>
      <dgm:spPr/>
      <dgm:t>
        <a:bodyPr/>
        <a:lstStyle/>
        <a:p>
          <a:endParaRPr lang="en-GB"/>
        </a:p>
      </dgm:t>
    </dgm:pt>
    <dgm:pt modelId="{943C0DDB-DF2E-477E-B7FF-839B124D5008}" type="sibTrans" cxnId="{947752CA-B822-441A-A972-97C3499E4A3A}">
      <dgm:prSet/>
      <dgm:spPr/>
      <dgm:t>
        <a:bodyPr/>
        <a:lstStyle/>
        <a:p>
          <a:endParaRPr lang="en-GB"/>
        </a:p>
      </dgm:t>
    </dgm:pt>
    <dgm:pt modelId="{6C539914-2992-460C-9DB4-A66CD66F5271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Limb salvage intent</a:t>
          </a:r>
        </a:p>
      </dgm:t>
    </dgm:pt>
    <dgm:pt modelId="{DAACDB37-6EDD-43BA-8B98-9FD79A958FF0}" type="parTrans" cxnId="{5CCB1D4E-2061-425E-BE59-1F2D117B245C}">
      <dgm:prSet/>
      <dgm:spPr/>
      <dgm:t>
        <a:bodyPr/>
        <a:lstStyle/>
        <a:p>
          <a:endParaRPr lang="en-GB"/>
        </a:p>
      </dgm:t>
    </dgm:pt>
    <dgm:pt modelId="{A5788A55-9590-4300-A388-0F8333CDA1D4}" type="sibTrans" cxnId="{5CCB1D4E-2061-425E-BE59-1F2D117B245C}">
      <dgm:prSet/>
      <dgm:spPr/>
      <dgm:t>
        <a:bodyPr/>
        <a:lstStyle/>
        <a:p>
          <a:endParaRPr lang="en-GB"/>
        </a:p>
      </dgm:t>
    </dgm:pt>
    <dgm:pt modelId="{E2D70B24-D9A5-4FE5-8EC0-D182F4614EFC}">
      <dgm:prSet phldrT="[Text]" phldr="0"/>
      <dgm:spPr/>
      <dgm:t>
        <a:bodyPr/>
        <a:lstStyle/>
        <a:p>
          <a:pPr marL="114300" lvl="1" indent="0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Aptos Display" panose="020F0302020204030204"/>
            </a:rPr>
            <a:t>Adequate Vascularity  AND</a:t>
          </a:r>
        </a:p>
      </dgm:t>
    </dgm:pt>
    <dgm:pt modelId="{826BB2DF-27F8-4344-AF80-8C0755738305}" type="parTrans" cxnId="{514B9C9D-B065-477C-9CAF-FDCEEA67340B}">
      <dgm:prSet/>
      <dgm:spPr/>
      <dgm:t>
        <a:bodyPr/>
        <a:lstStyle/>
        <a:p>
          <a:endParaRPr lang="en-GB"/>
        </a:p>
      </dgm:t>
    </dgm:pt>
    <dgm:pt modelId="{595A79E8-CBF9-4443-A614-916241522AAE}" type="sibTrans" cxnId="{514B9C9D-B065-477C-9CAF-FDCEEA67340B}">
      <dgm:prSet/>
      <dgm:spPr/>
      <dgm:t>
        <a:bodyPr/>
        <a:lstStyle/>
        <a:p>
          <a:endParaRPr lang="en-GB"/>
        </a:p>
      </dgm:t>
    </dgm:pt>
    <dgm:pt modelId="{E3887E75-CEDD-420D-9B7A-DBCBF7D816E2}">
      <dgm:prSet phldrT="[Text]" phldr="0"/>
      <dgm:spPr/>
      <dgm:t>
        <a:bodyPr/>
        <a:lstStyle/>
        <a:p>
          <a:pPr marL="114300" lvl="1" indent="0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Aptos Display" panose="020F0302020204030204"/>
            </a:rPr>
            <a:t>Motivated ambulatory patient</a:t>
          </a:r>
        </a:p>
      </dgm:t>
    </dgm:pt>
    <dgm:pt modelId="{3B0EE3E8-6866-421B-9C9E-9AF08D5226E1}" type="parTrans" cxnId="{B4B372FB-2252-42D2-813B-0F3C2820F0CA}">
      <dgm:prSet/>
      <dgm:spPr/>
      <dgm:t>
        <a:bodyPr/>
        <a:lstStyle/>
        <a:p>
          <a:endParaRPr lang="en-GB"/>
        </a:p>
      </dgm:t>
    </dgm:pt>
    <dgm:pt modelId="{8A7E4C14-54C3-437C-8070-4502DCE14371}" type="sibTrans" cxnId="{B4B372FB-2252-42D2-813B-0F3C2820F0CA}">
      <dgm:prSet/>
      <dgm:spPr/>
      <dgm:t>
        <a:bodyPr/>
        <a:lstStyle/>
        <a:p>
          <a:endParaRPr lang="en-GB"/>
        </a:p>
      </dgm:t>
    </dgm:pt>
    <dgm:pt modelId="{05E0022B-A0CB-F944-893E-71618B4439E4}">
      <dgm:prSet phldrT="[Text]" phldr="0"/>
      <dgm:spPr/>
      <dgm:t>
        <a:bodyPr/>
        <a:lstStyle/>
        <a:p>
          <a:pPr marL="114300" lvl="1" indent="0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dirty="0">
            <a:latin typeface="Aptos Display" panose="020F0302020204030204"/>
          </a:endParaRPr>
        </a:p>
      </dgm:t>
    </dgm:pt>
    <dgm:pt modelId="{A4072D45-CC2C-AA4A-94A4-CF0B4E98689D}" type="parTrans" cxnId="{40032FBA-9248-4B41-8E70-0447CC987F22}">
      <dgm:prSet/>
      <dgm:spPr/>
      <dgm:t>
        <a:bodyPr/>
        <a:lstStyle/>
        <a:p>
          <a:endParaRPr lang="en-GB"/>
        </a:p>
      </dgm:t>
    </dgm:pt>
    <dgm:pt modelId="{7C2406CD-B603-E341-B801-C442CF1DCEB1}" type="sibTrans" cxnId="{40032FBA-9248-4B41-8E70-0447CC987F22}">
      <dgm:prSet/>
      <dgm:spPr/>
      <dgm:t>
        <a:bodyPr/>
        <a:lstStyle/>
        <a:p>
          <a:endParaRPr lang="en-GB"/>
        </a:p>
      </dgm:t>
    </dgm:pt>
    <dgm:pt modelId="{0CE1F240-F794-4CA1-9291-1C14E66ECFE0}" type="pres">
      <dgm:prSet presAssocID="{FA58B5E2-0575-4E5C-AAF1-5FB99AF1FFFB}" presName="Name0" presStyleCnt="0">
        <dgm:presLayoutVars>
          <dgm:dir/>
          <dgm:animLvl val="lvl"/>
          <dgm:resizeHandles val="exact"/>
        </dgm:presLayoutVars>
      </dgm:prSet>
      <dgm:spPr/>
    </dgm:pt>
    <dgm:pt modelId="{F8734A2B-0825-4100-8776-8D561C94B67D}" type="pres">
      <dgm:prSet presAssocID="{DB31BB90-0416-430B-9C1A-F25C588D2265}" presName="composite" presStyleCnt="0"/>
      <dgm:spPr/>
    </dgm:pt>
    <dgm:pt modelId="{AD43D2E8-D2E2-4688-AA3B-0DBBA969356D}" type="pres">
      <dgm:prSet presAssocID="{DB31BB90-0416-430B-9C1A-F25C588D22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6555007-B8EF-48B4-B72D-A7185D3985D1}" type="pres">
      <dgm:prSet presAssocID="{DB31BB90-0416-430B-9C1A-F25C588D2265}" presName="desTx" presStyleLbl="alignAccFollowNode1" presStyleIdx="0" presStyleCnt="3" custLinFactNeighborX="2189" custLinFactNeighborY="-1736">
        <dgm:presLayoutVars>
          <dgm:bulletEnabled val="1"/>
        </dgm:presLayoutVars>
      </dgm:prSet>
      <dgm:spPr/>
    </dgm:pt>
    <dgm:pt modelId="{B9E44576-DFDB-418D-ADC3-D66C14787AE2}" type="pres">
      <dgm:prSet presAssocID="{F3B5BA9A-DE79-494C-9718-38E85E5AEA91}" presName="space" presStyleCnt="0"/>
      <dgm:spPr/>
    </dgm:pt>
    <dgm:pt modelId="{BCCB8570-067D-495B-9670-9BCDCEEF63D0}" type="pres">
      <dgm:prSet presAssocID="{411D6319-704D-4ED1-B4FF-94FF383DEF83}" presName="composite" presStyleCnt="0"/>
      <dgm:spPr/>
    </dgm:pt>
    <dgm:pt modelId="{0CB7EFD4-78A5-42C2-ADBC-7A43AB4C78C2}" type="pres">
      <dgm:prSet presAssocID="{411D6319-704D-4ED1-B4FF-94FF383DEF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BAF01CA-AADB-4F07-998A-5A8D6974BCDE}" type="pres">
      <dgm:prSet presAssocID="{411D6319-704D-4ED1-B4FF-94FF383DEF83}" presName="desTx" presStyleLbl="alignAccFollowNode1" presStyleIdx="1" presStyleCnt="3">
        <dgm:presLayoutVars>
          <dgm:bulletEnabled val="1"/>
        </dgm:presLayoutVars>
      </dgm:prSet>
      <dgm:spPr/>
    </dgm:pt>
    <dgm:pt modelId="{7DF0921B-701B-42F1-9599-A266745C2D90}" type="pres">
      <dgm:prSet presAssocID="{07513F91-2A65-482A-A609-9799308E82E1}" presName="space" presStyleCnt="0"/>
      <dgm:spPr/>
    </dgm:pt>
    <dgm:pt modelId="{99E7A94E-2043-420F-BEC2-D284FDB57EC1}" type="pres">
      <dgm:prSet presAssocID="{6C539914-2992-460C-9DB4-A66CD66F5271}" presName="composite" presStyleCnt="0"/>
      <dgm:spPr/>
    </dgm:pt>
    <dgm:pt modelId="{96B080D5-317C-4DD6-9B55-D467255D34F4}" type="pres">
      <dgm:prSet presAssocID="{6C539914-2992-460C-9DB4-A66CD66F52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166A31C-F7F3-4559-8049-5B4451F37FED}" type="pres">
      <dgm:prSet presAssocID="{6C539914-2992-460C-9DB4-A66CD66F527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123D20C-308A-4E19-8FD4-AF4033C4243B}" type="presOf" srcId="{AEC8FC79-04C0-45BE-95F2-0FFD57D612B4}" destId="{3BAF01CA-AADB-4F07-998A-5A8D6974BCDE}" srcOrd="0" destOrd="2" presId="urn:microsoft.com/office/officeart/2005/8/layout/hList1"/>
    <dgm:cxn modelId="{03FC7516-2FB7-4492-AFC1-17EAC971D5B4}" type="presOf" srcId="{E2D70B24-D9A5-4FE5-8EC0-D182F4614EFC}" destId="{F166A31C-F7F3-4559-8049-5B4451F37FED}" srcOrd="0" destOrd="0" presId="urn:microsoft.com/office/officeart/2005/8/layout/hList1"/>
    <dgm:cxn modelId="{1CEE932B-186A-4250-B79D-F31CE7D875C8}" type="presOf" srcId="{FA58B5E2-0575-4E5C-AAF1-5FB99AF1FFFB}" destId="{0CE1F240-F794-4CA1-9291-1C14E66ECFE0}" srcOrd="0" destOrd="0" presId="urn:microsoft.com/office/officeart/2005/8/layout/hList1"/>
    <dgm:cxn modelId="{CB215F36-599F-4D66-9CE6-ADF0B0B35875}" type="presOf" srcId="{F221F201-CA17-48E3-815F-FF03A4FD38CF}" destId="{3BAF01CA-AADB-4F07-998A-5A8D6974BCDE}" srcOrd="0" destOrd="4" presId="urn:microsoft.com/office/officeart/2005/8/layout/hList1"/>
    <dgm:cxn modelId="{1C80694A-EA18-4145-AA64-9C5DCCAE6983}" srcId="{FA58B5E2-0575-4E5C-AAF1-5FB99AF1FFFB}" destId="{DB31BB90-0416-430B-9C1A-F25C588D2265}" srcOrd="0" destOrd="0" parTransId="{3595EBBB-3A66-419A-B8A9-54FAA53E1AA7}" sibTransId="{F3B5BA9A-DE79-494C-9718-38E85E5AEA91}"/>
    <dgm:cxn modelId="{5CCB1D4E-2061-425E-BE59-1F2D117B245C}" srcId="{FA58B5E2-0575-4E5C-AAF1-5FB99AF1FFFB}" destId="{6C539914-2992-460C-9DB4-A66CD66F5271}" srcOrd="2" destOrd="0" parTransId="{DAACDB37-6EDD-43BA-8B98-9FD79A958FF0}" sibTransId="{A5788A55-9590-4300-A388-0F8333CDA1D4}"/>
    <dgm:cxn modelId="{2B4F734F-8F40-45CA-A723-293F5076491F}" type="presOf" srcId="{5DC0C37A-B2FC-4C29-907E-324FDF283592}" destId="{3BAF01CA-AADB-4F07-998A-5A8D6974BCDE}" srcOrd="0" destOrd="0" presId="urn:microsoft.com/office/officeart/2005/8/layout/hList1"/>
    <dgm:cxn modelId="{14B2A962-F05A-42F8-AF95-28A5DFF8C21E}" srcId="{411D6319-704D-4ED1-B4FF-94FF383DEF83}" destId="{5DC0C37A-B2FC-4C29-907E-324FDF283592}" srcOrd="0" destOrd="0" parTransId="{28F7810E-6ABD-43CF-838A-7B5969EAD3EC}" sibTransId="{3CDE3C5E-560D-449E-B992-6638FB6D9646}"/>
    <dgm:cxn modelId="{E764A173-ADA5-4F9D-A297-DA2E11D5FB4B}" type="presOf" srcId="{DB31BB90-0416-430B-9C1A-F25C588D2265}" destId="{AD43D2E8-D2E2-4688-AA3B-0DBBA969356D}" srcOrd="0" destOrd="0" presId="urn:microsoft.com/office/officeart/2005/8/layout/hList1"/>
    <dgm:cxn modelId="{514B9C9D-B065-477C-9CAF-FDCEEA67340B}" srcId="{6C539914-2992-460C-9DB4-A66CD66F5271}" destId="{E2D70B24-D9A5-4FE5-8EC0-D182F4614EFC}" srcOrd="0" destOrd="0" parTransId="{826BB2DF-27F8-4344-AF80-8C0755738305}" sibTransId="{595A79E8-CBF9-4443-A614-916241522AAE}"/>
    <dgm:cxn modelId="{C2B83AA0-A91B-4F6E-914D-D164015A7D10}" type="presOf" srcId="{6C539914-2992-460C-9DB4-A66CD66F5271}" destId="{96B080D5-317C-4DD6-9B55-D467255D34F4}" srcOrd="0" destOrd="0" presId="urn:microsoft.com/office/officeart/2005/8/layout/hList1"/>
    <dgm:cxn modelId="{82C3B8A0-A47B-4996-8003-4E6D9DCE0543}" type="presOf" srcId="{E3887E75-CEDD-420D-9B7A-DBCBF7D816E2}" destId="{F166A31C-F7F3-4559-8049-5B4451F37FED}" srcOrd="0" destOrd="1" presId="urn:microsoft.com/office/officeart/2005/8/layout/hList1"/>
    <dgm:cxn modelId="{1E6D9AB5-4651-42B9-BE88-A642BB0D40D8}" srcId="{411D6319-704D-4ED1-B4FF-94FF383DEF83}" destId="{AEC8FC79-04C0-45BE-95F2-0FFD57D612B4}" srcOrd="2" destOrd="0" parTransId="{1EB7CA4A-0E52-4AA1-9F1D-B657B413BE5C}" sibTransId="{04CDC1E0-AA83-4419-A0A0-B770CAC3EE58}"/>
    <dgm:cxn modelId="{40032FBA-9248-4B41-8E70-0447CC987F22}" srcId="{6C539914-2992-460C-9DB4-A66CD66F5271}" destId="{05E0022B-A0CB-F944-893E-71618B4439E4}" srcOrd="2" destOrd="0" parTransId="{A4072D45-CC2C-AA4A-94A4-CF0B4E98689D}" sibTransId="{7C2406CD-B603-E341-B801-C442CF1DCEB1}"/>
    <dgm:cxn modelId="{BDE1D4BF-689C-4472-8FEA-644DF386F880}" srcId="{DB31BB90-0416-430B-9C1A-F25C588D2265}" destId="{44C7739E-2C09-4A85-8288-83A6EB3168DB}" srcOrd="1" destOrd="0" parTransId="{039BF650-4DD3-47F8-8AE3-A1D044D42B38}" sibTransId="{1B03CA75-6C8C-49C1-8BD1-8D3D19806AA5}"/>
    <dgm:cxn modelId="{947752CA-B822-441A-A972-97C3499E4A3A}" srcId="{411D6319-704D-4ED1-B4FF-94FF383DEF83}" destId="{F221F201-CA17-48E3-815F-FF03A4FD38CF}" srcOrd="4" destOrd="0" parTransId="{3EC22801-E0F8-4111-88C6-6091DFF578BE}" sibTransId="{943C0DDB-DF2E-477E-B7FF-839B124D5008}"/>
    <dgm:cxn modelId="{3E8400CC-32BE-4067-B508-FE951DEE7AA9}" type="presOf" srcId="{411D6319-704D-4ED1-B4FF-94FF383DEF83}" destId="{0CB7EFD4-78A5-42C2-ADBC-7A43AB4C78C2}" srcOrd="0" destOrd="0" presId="urn:microsoft.com/office/officeart/2005/8/layout/hList1"/>
    <dgm:cxn modelId="{7170E2D0-A70C-4F50-915A-AC6D52022E7D}" type="presOf" srcId="{44C7739E-2C09-4A85-8288-83A6EB3168DB}" destId="{C6555007-B8EF-48B4-B72D-A7185D3985D1}" srcOrd="0" destOrd="1" presId="urn:microsoft.com/office/officeart/2005/8/layout/hList1"/>
    <dgm:cxn modelId="{A87153D1-A54D-4A54-A4EF-083CFD2E9CC5}" srcId="{FA58B5E2-0575-4E5C-AAF1-5FB99AF1FFFB}" destId="{411D6319-704D-4ED1-B4FF-94FF383DEF83}" srcOrd="1" destOrd="0" parTransId="{F8DF1A77-4F97-45C6-A929-87CCD0932211}" sibTransId="{07513F91-2A65-482A-A609-9799308E82E1}"/>
    <dgm:cxn modelId="{D1D9E1E2-9FFF-413B-9B53-A65FCFDEE614}" srcId="{411D6319-704D-4ED1-B4FF-94FF383DEF83}" destId="{7AC69DB4-2E75-4671-894C-E1582F6687BE}" srcOrd="3" destOrd="0" parTransId="{3046FC42-BE3F-4F41-B476-320550812FFA}" sibTransId="{344EAB57-D151-4CE2-9E28-9A53313E9D52}"/>
    <dgm:cxn modelId="{2D10ECE4-7CA7-954B-BC85-14FBFEF37F76}" type="presOf" srcId="{05E0022B-A0CB-F944-893E-71618B4439E4}" destId="{F166A31C-F7F3-4559-8049-5B4451F37FED}" srcOrd="0" destOrd="2" presId="urn:microsoft.com/office/officeart/2005/8/layout/hList1"/>
    <dgm:cxn modelId="{49A7C8E9-1E99-47FF-A261-1BF354F3B5B5}" srcId="{DB31BB90-0416-430B-9C1A-F25C588D2265}" destId="{4AA46E98-6EDB-4DA8-866E-DC57B69C72A3}" srcOrd="0" destOrd="0" parTransId="{2ED098BA-C446-45BE-A3E3-9E4E1E069FE1}" sibTransId="{EC252DA6-1074-495C-A3CC-08F77A862E65}"/>
    <dgm:cxn modelId="{5586EFE9-36E4-4502-AC60-7E2083A0D47D}" type="presOf" srcId="{635FB6B7-6FAB-4A55-802F-73584956FAC5}" destId="{3BAF01CA-AADB-4F07-998A-5A8D6974BCDE}" srcOrd="0" destOrd="1" presId="urn:microsoft.com/office/officeart/2005/8/layout/hList1"/>
    <dgm:cxn modelId="{11AB44ED-5422-4B8E-9CC0-D7B18229EBC2}" srcId="{411D6319-704D-4ED1-B4FF-94FF383DEF83}" destId="{635FB6B7-6FAB-4A55-802F-73584956FAC5}" srcOrd="1" destOrd="0" parTransId="{3D163FC4-76CD-40E0-8B90-867AE3869D5D}" sibTransId="{CB6C5D76-CDA6-4618-B231-632384CDF9E0}"/>
    <dgm:cxn modelId="{F1C751F1-8829-4CFE-AF30-DA1E78E5E9FB}" type="presOf" srcId="{7AC69DB4-2E75-4671-894C-E1582F6687BE}" destId="{3BAF01CA-AADB-4F07-998A-5A8D6974BCDE}" srcOrd="0" destOrd="3" presId="urn:microsoft.com/office/officeart/2005/8/layout/hList1"/>
    <dgm:cxn modelId="{451DB3FA-5F1A-4B6A-B04F-B8F9B4749386}" type="presOf" srcId="{4AA46E98-6EDB-4DA8-866E-DC57B69C72A3}" destId="{C6555007-B8EF-48B4-B72D-A7185D3985D1}" srcOrd="0" destOrd="0" presId="urn:microsoft.com/office/officeart/2005/8/layout/hList1"/>
    <dgm:cxn modelId="{B4B372FB-2252-42D2-813B-0F3C2820F0CA}" srcId="{6C539914-2992-460C-9DB4-A66CD66F5271}" destId="{E3887E75-CEDD-420D-9B7A-DBCBF7D816E2}" srcOrd="1" destOrd="0" parTransId="{3B0EE3E8-6866-421B-9C9E-9AF08D5226E1}" sibTransId="{8A7E4C14-54C3-437C-8070-4502DCE14371}"/>
    <dgm:cxn modelId="{6845A1C6-CE86-40B8-890E-B32D29B81FE9}" type="presParOf" srcId="{0CE1F240-F794-4CA1-9291-1C14E66ECFE0}" destId="{F8734A2B-0825-4100-8776-8D561C94B67D}" srcOrd="0" destOrd="0" presId="urn:microsoft.com/office/officeart/2005/8/layout/hList1"/>
    <dgm:cxn modelId="{0447B114-22FA-428E-9A2A-B9245661EE41}" type="presParOf" srcId="{F8734A2B-0825-4100-8776-8D561C94B67D}" destId="{AD43D2E8-D2E2-4688-AA3B-0DBBA969356D}" srcOrd="0" destOrd="0" presId="urn:microsoft.com/office/officeart/2005/8/layout/hList1"/>
    <dgm:cxn modelId="{55AE33D2-737D-4D6A-9F6E-0DBEEF5A841C}" type="presParOf" srcId="{F8734A2B-0825-4100-8776-8D561C94B67D}" destId="{C6555007-B8EF-48B4-B72D-A7185D3985D1}" srcOrd="1" destOrd="0" presId="urn:microsoft.com/office/officeart/2005/8/layout/hList1"/>
    <dgm:cxn modelId="{EE6BA3ED-CA1B-49B3-8928-5F957B1AB3EB}" type="presParOf" srcId="{0CE1F240-F794-4CA1-9291-1C14E66ECFE0}" destId="{B9E44576-DFDB-418D-ADC3-D66C14787AE2}" srcOrd="1" destOrd="0" presId="urn:microsoft.com/office/officeart/2005/8/layout/hList1"/>
    <dgm:cxn modelId="{441025E5-5686-44C5-B717-85D728102213}" type="presParOf" srcId="{0CE1F240-F794-4CA1-9291-1C14E66ECFE0}" destId="{BCCB8570-067D-495B-9670-9BCDCEEF63D0}" srcOrd="2" destOrd="0" presId="urn:microsoft.com/office/officeart/2005/8/layout/hList1"/>
    <dgm:cxn modelId="{4709A170-5785-4F99-AF0C-BD7F0B41A999}" type="presParOf" srcId="{BCCB8570-067D-495B-9670-9BCDCEEF63D0}" destId="{0CB7EFD4-78A5-42C2-ADBC-7A43AB4C78C2}" srcOrd="0" destOrd="0" presId="urn:microsoft.com/office/officeart/2005/8/layout/hList1"/>
    <dgm:cxn modelId="{AF744A80-A8F2-4A82-9FC6-A980F4411401}" type="presParOf" srcId="{BCCB8570-067D-495B-9670-9BCDCEEF63D0}" destId="{3BAF01CA-AADB-4F07-998A-5A8D6974BCDE}" srcOrd="1" destOrd="0" presId="urn:microsoft.com/office/officeart/2005/8/layout/hList1"/>
    <dgm:cxn modelId="{DFFE5621-A995-45CB-BB56-9056CBB72D9E}" type="presParOf" srcId="{0CE1F240-F794-4CA1-9291-1C14E66ECFE0}" destId="{7DF0921B-701B-42F1-9599-A266745C2D90}" srcOrd="3" destOrd="0" presId="urn:microsoft.com/office/officeart/2005/8/layout/hList1"/>
    <dgm:cxn modelId="{744B43D2-C68D-49EE-810F-EF2920D25A79}" type="presParOf" srcId="{0CE1F240-F794-4CA1-9291-1C14E66ECFE0}" destId="{99E7A94E-2043-420F-BEC2-D284FDB57EC1}" srcOrd="4" destOrd="0" presId="urn:microsoft.com/office/officeart/2005/8/layout/hList1"/>
    <dgm:cxn modelId="{6E658427-6B8A-44FA-BC15-2F37D84C9906}" type="presParOf" srcId="{99E7A94E-2043-420F-BEC2-D284FDB57EC1}" destId="{96B080D5-317C-4DD6-9B55-D467255D34F4}" srcOrd="0" destOrd="0" presId="urn:microsoft.com/office/officeart/2005/8/layout/hList1"/>
    <dgm:cxn modelId="{3B1900CE-6303-4D45-8CE8-DCF7C1E8482A}" type="presParOf" srcId="{99E7A94E-2043-420F-BEC2-D284FDB57EC1}" destId="{F166A31C-F7F3-4559-8049-5B4451F37F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44900-EE74-4BDE-B91B-2666CB78C6D0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849DC-624A-48F8-8BCD-B3932C6CE610}">
      <dgm:prSet phldrT="[Text]" phldr="0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n-US" dirty="0">
              <a:latin typeface="Aptos Display" panose="020F0302020204030204"/>
            </a:rPr>
            <a:t>67% </a:t>
          </a:r>
          <a:endParaRPr lang="en-US" dirty="0"/>
        </a:p>
      </dgm:t>
    </dgm:pt>
    <dgm:pt modelId="{6747F8B5-AA59-4B37-8C1F-C0386D13761B}" type="parTrans" cxnId="{3BE45FFE-1D1E-46F8-B0D1-AD0698CD5331}">
      <dgm:prSet/>
      <dgm:spPr/>
      <dgm:t>
        <a:bodyPr/>
        <a:lstStyle/>
        <a:p>
          <a:endParaRPr lang="en-US"/>
        </a:p>
      </dgm:t>
    </dgm:pt>
    <dgm:pt modelId="{7C14D9C3-46E8-42CA-B106-F12BDF64530E}" type="sibTrans" cxnId="{3BE45FFE-1D1E-46F8-B0D1-AD0698CD5331}">
      <dgm:prSet/>
      <dgm:spPr/>
      <dgm:t>
        <a:bodyPr/>
        <a:lstStyle/>
        <a:p>
          <a:endParaRPr lang="en-US"/>
        </a:p>
      </dgm:t>
    </dgm:pt>
    <dgm:pt modelId="{7825A46A-C502-4FA1-BED7-F996E23C3EF6}">
      <dgm:prSet phldrT="[Text]" phldr="0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n-US" dirty="0">
              <a:latin typeface="Aptos Display" panose="020F0302020204030204"/>
            </a:rPr>
            <a:t>100% </a:t>
          </a:r>
        </a:p>
      </dgm:t>
    </dgm:pt>
    <dgm:pt modelId="{8408D754-61CD-4D7D-A4C9-7E2C869DA0A0}" type="parTrans" cxnId="{78901215-D5BB-4C38-B2D5-EA82008502F7}">
      <dgm:prSet/>
      <dgm:spPr/>
      <dgm:t>
        <a:bodyPr/>
        <a:lstStyle/>
        <a:p>
          <a:endParaRPr lang="en-US"/>
        </a:p>
      </dgm:t>
    </dgm:pt>
    <dgm:pt modelId="{94512D78-2BCE-4997-AA32-D2B13527FD75}" type="sibTrans" cxnId="{78901215-D5BB-4C38-B2D5-EA82008502F7}">
      <dgm:prSet/>
      <dgm:spPr/>
      <dgm:t>
        <a:bodyPr/>
        <a:lstStyle/>
        <a:p>
          <a:endParaRPr lang="en-US"/>
        </a:p>
      </dgm:t>
    </dgm:pt>
    <dgm:pt modelId="{08F8B600-6356-4FEE-89C1-3388655C5C2B}">
      <dgm:prSet phldrT="[Text]" phldr="0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44-56% </a:t>
          </a:r>
          <a:endParaRPr lang="en-US" sz="1800" dirty="0"/>
        </a:p>
      </dgm:t>
    </dgm:pt>
    <dgm:pt modelId="{D847F387-6854-4FD0-8067-8F19A90D0E3C}" type="parTrans" cxnId="{D44BB044-1A51-4F71-BC6E-7DD3A3025B4F}">
      <dgm:prSet/>
      <dgm:spPr/>
      <dgm:t>
        <a:bodyPr/>
        <a:lstStyle/>
        <a:p>
          <a:endParaRPr lang="en-US"/>
        </a:p>
      </dgm:t>
    </dgm:pt>
    <dgm:pt modelId="{FA11FEB9-834E-4AF0-A0F5-BE0B695707E8}" type="sibTrans" cxnId="{D44BB044-1A51-4F71-BC6E-7DD3A3025B4F}">
      <dgm:prSet/>
      <dgm:spPr/>
      <dgm:t>
        <a:bodyPr/>
        <a:lstStyle/>
        <a:p>
          <a:endParaRPr lang="en-US"/>
        </a:p>
      </dgm:t>
    </dgm:pt>
    <dgm:pt modelId="{60F86934-4142-41CD-A1A9-828C3E778974}">
      <dgm:prSet phldrT="[Text]"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Complete wound healing achieved </a:t>
          </a:r>
          <a:endParaRPr lang="en-US" sz="1800" dirty="0"/>
        </a:p>
      </dgm:t>
    </dgm:pt>
    <dgm:pt modelId="{190FC6AB-83FD-4064-AA33-5A026DE56463}" type="parTrans" cxnId="{A8D88713-4DC4-444C-8AAC-10EB05C42B42}">
      <dgm:prSet/>
      <dgm:spPr/>
      <dgm:t>
        <a:bodyPr/>
        <a:lstStyle/>
        <a:p>
          <a:endParaRPr lang="en-US"/>
        </a:p>
      </dgm:t>
    </dgm:pt>
    <dgm:pt modelId="{3B52188E-773D-4381-AE1C-CAFC37FBFE4C}" type="sibTrans" cxnId="{A8D88713-4DC4-444C-8AAC-10EB05C42B42}">
      <dgm:prSet/>
      <dgm:spPr/>
      <dgm:t>
        <a:bodyPr/>
        <a:lstStyle/>
        <a:p>
          <a:endParaRPr lang="en-US"/>
        </a:p>
      </dgm:t>
    </dgm:pt>
    <dgm:pt modelId="{5EC561E3-356B-4E4E-BC37-01216DDC1FDB}">
      <dgm:prSet phldrT="[Text]"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overall patient survival</a:t>
          </a:r>
        </a:p>
      </dgm:t>
    </dgm:pt>
    <dgm:pt modelId="{96A9FE02-A25C-4171-B5AE-62DFEE365971}" type="parTrans" cxnId="{D89817A6-A239-4022-984A-4B2A9BECD02E}">
      <dgm:prSet/>
      <dgm:spPr/>
      <dgm:t>
        <a:bodyPr/>
        <a:lstStyle/>
        <a:p>
          <a:endParaRPr lang="en-GB"/>
        </a:p>
      </dgm:t>
    </dgm:pt>
    <dgm:pt modelId="{9EC803FA-25F0-4401-9273-715D9584BEF3}" type="sibTrans" cxnId="{D89817A6-A239-4022-984A-4B2A9BECD02E}">
      <dgm:prSet/>
      <dgm:spPr/>
      <dgm:t>
        <a:bodyPr/>
        <a:lstStyle/>
        <a:p>
          <a:endParaRPr lang="en-GB"/>
        </a:p>
      </dgm:t>
    </dgm:pt>
    <dgm:pt modelId="{ED229581-50EB-4BD3-83D0-168840532ACA}">
      <dgm:prSet phldrT="[Text]"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six months amputation free limb salvage</a:t>
          </a:r>
        </a:p>
      </dgm:t>
    </dgm:pt>
    <dgm:pt modelId="{6D4F3586-A064-412C-AA73-34E8B99D77F9}" type="parTrans" cxnId="{45CC47E8-AC48-48DA-86E8-0CD107EB9F74}">
      <dgm:prSet/>
      <dgm:spPr/>
      <dgm:t>
        <a:bodyPr/>
        <a:lstStyle/>
        <a:p>
          <a:endParaRPr lang="en-GB"/>
        </a:p>
      </dgm:t>
    </dgm:pt>
    <dgm:pt modelId="{B7FF0F39-D536-4273-AFEA-F3393A368305}" type="sibTrans" cxnId="{45CC47E8-AC48-48DA-86E8-0CD107EB9F74}">
      <dgm:prSet/>
      <dgm:spPr/>
      <dgm:t>
        <a:bodyPr/>
        <a:lstStyle/>
        <a:p>
          <a:endParaRPr lang="en-GB"/>
        </a:p>
      </dgm:t>
    </dgm:pt>
    <dgm:pt modelId="{301674FE-8F7C-4FCF-8246-90A62F46E235}" type="pres">
      <dgm:prSet presAssocID="{99744900-EE74-4BDE-B91B-2666CB78C6D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91CC7CC-B8BE-4D34-8FBD-98A74DC4BD09}" type="pres">
      <dgm:prSet presAssocID="{E92849DC-624A-48F8-8BCD-B3932C6CE610}" presName="horFlow" presStyleCnt="0"/>
      <dgm:spPr/>
    </dgm:pt>
    <dgm:pt modelId="{5B46966A-7934-47A4-B419-AB31AEB78D90}" type="pres">
      <dgm:prSet presAssocID="{E92849DC-624A-48F8-8BCD-B3932C6CE610}" presName="bigChev" presStyleLbl="node1" presStyleIdx="0" presStyleCnt="3" custLinFactNeighborX="-6230" custLinFactNeighborY="5352"/>
      <dgm:spPr/>
    </dgm:pt>
    <dgm:pt modelId="{59EECC89-B1FC-4D70-A206-5CC1C09B2313}" type="pres">
      <dgm:prSet presAssocID="{6D4F3586-A064-412C-AA73-34E8B99D77F9}" presName="parTrans" presStyleCnt="0"/>
      <dgm:spPr/>
    </dgm:pt>
    <dgm:pt modelId="{B71B7566-A1CC-4022-86F3-98C2C5FC9FF3}" type="pres">
      <dgm:prSet presAssocID="{ED229581-50EB-4BD3-83D0-168840532ACA}" presName="node" presStyleLbl="alignAccFollowNode1" presStyleIdx="0" presStyleCnt="3">
        <dgm:presLayoutVars>
          <dgm:bulletEnabled val="1"/>
        </dgm:presLayoutVars>
      </dgm:prSet>
      <dgm:spPr/>
    </dgm:pt>
    <dgm:pt modelId="{157C2332-700A-4374-A496-E7D36B9EAF34}" type="pres">
      <dgm:prSet presAssocID="{E92849DC-624A-48F8-8BCD-B3932C6CE610}" presName="vSp" presStyleCnt="0"/>
      <dgm:spPr/>
    </dgm:pt>
    <dgm:pt modelId="{F25AFE4B-0EC5-490D-A895-FC1038336F9D}" type="pres">
      <dgm:prSet presAssocID="{7825A46A-C502-4FA1-BED7-F996E23C3EF6}" presName="horFlow" presStyleCnt="0"/>
      <dgm:spPr/>
    </dgm:pt>
    <dgm:pt modelId="{73EED77C-ACB2-4598-BC4B-F7EB8FD599EE}" type="pres">
      <dgm:prSet presAssocID="{7825A46A-C502-4FA1-BED7-F996E23C3EF6}" presName="bigChev" presStyleLbl="node1" presStyleIdx="1" presStyleCnt="3"/>
      <dgm:spPr/>
    </dgm:pt>
    <dgm:pt modelId="{7A6E14D4-A8E7-48BC-9ABC-9ECA14140D48}" type="pres">
      <dgm:prSet presAssocID="{96A9FE02-A25C-4171-B5AE-62DFEE365971}" presName="parTrans" presStyleCnt="0"/>
      <dgm:spPr/>
    </dgm:pt>
    <dgm:pt modelId="{927A56C0-79D1-475E-90F6-D47AE5A43609}" type="pres">
      <dgm:prSet presAssocID="{5EC561E3-356B-4E4E-BC37-01216DDC1FDB}" presName="node" presStyleLbl="alignAccFollowNode1" presStyleIdx="1" presStyleCnt="3">
        <dgm:presLayoutVars>
          <dgm:bulletEnabled val="1"/>
        </dgm:presLayoutVars>
      </dgm:prSet>
      <dgm:spPr/>
    </dgm:pt>
    <dgm:pt modelId="{27AA6C52-D803-4F5A-8E0D-BFD1F90AD0BE}" type="pres">
      <dgm:prSet presAssocID="{7825A46A-C502-4FA1-BED7-F996E23C3EF6}" presName="vSp" presStyleCnt="0"/>
      <dgm:spPr/>
    </dgm:pt>
    <dgm:pt modelId="{4BEE62FF-402F-42EB-916F-34750DA52895}" type="pres">
      <dgm:prSet presAssocID="{08F8B600-6356-4FEE-89C1-3388655C5C2B}" presName="horFlow" presStyleCnt="0"/>
      <dgm:spPr/>
    </dgm:pt>
    <dgm:pt modelId="{200DE03C-73CE-47AC-A5B1-A21C8006F70E}" type="pres">
      <dgm:prSet presAssocID="{08F8B600-6356-4FEE-89C1-3388655C5C2B}" presName="bigChev" presStyleLbl="node1" presStyleIdx="2" presStyleCnt="3"/>
      <dgm:spPr/>
    </dgm:pt>
    <dgm:pt modelId="{2E91B5DD-8617-4373-9740-13A9202ACEE5}" type="pres">
      <dgm:prSet presAssocID="{190FC6AB-83FD-4064-AA33-5A026DE56463}" presName="parTrans" presStyleCnt="0"/>
      <dgm:spPr/>
    </dgm:pt>
    <dgm:pt modelId="{313D7082-0D33-419B-BEF9-8BFAB5FF5D50}" type="pres">
      <dgm:prSet presAssocID="{60F86934-4142-41CD-A1A9-828C3E778974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A8D88713-4DC4-444C-8AAC-10EB05C42B42}" srcId="{08F8B600-6356-4FEE-89C1-3388655C5C2B}" destId="{60F86934-4142-41CD-A1A9-828C3E778974}" srcOrd="0" destOrd="0" parTransId="{190FC6AB-83FD-4064-AA33-5A026DE56463}" sibTransId="{3B52188E-773D-4381-AE1C-CAFC37FBFE4C}"/>
    <dgm:cxn modelId="{78901215-D5BB-4C38-B2D5-EA82008502F7}" srcId="{99744900-EE74-4BDE-B91B-2666CB78C6D0}" destId="{7825A46A-C502-4FA1-BED7-F996E23C3EF6}" srcOrd="1" destOrd="0" parTransId="{8408D754-61CD-4D7D-A4C9-7E2C869DA0A0}" sibTransId="{94512D78-2BCE-4997-AA32-D2B13527FD75}"/>
    <dgm:cxn modelId="{192AB61D-88D3-4A3B-AB24-9E1667DD65DA}" type="presOf" srcId="{7825A46A-C502-4FA1-BED7-F996E23C3EF6}" destId="{73EED77C-ACB2-4598-BC4B-F7EB8FD599EE}" srcOrd="0" destOrd="0" presId="urn:microsoft.com/office/officeart/2005/8/layout/lProcess3"/>
    <dgm:cxn modelId="{6D61B434-85E3-4470-863B-0B841CE2EED4}" type="presOf" srcId="{08F8B600-6356-4FEE-89C1-3388655C5C2B}" destId="{200DE03C-73CE-47AC-A5B1-A21C8006F70E}" srcOrd="0" destOrd="0" presId="urn:microsoft.com/office/officeart/2005/8/layout/lProcess3"/>
    <dgm:cxn modelId="{D44BB044-1A51-4F71-BC6E-7DD3A3025B4F}" srcId="{99744900-EE74-4BDE-B91B-2666CB78C6D0}" destId="{08F8B600-6356-4FEE-89C1-3388655C5C2B}" srcOrd="2" destOrd="0" parTransId="{D847F387-6854-4FD0-8067-8F19A90D0E3C}" sibTransId="{FA11FEB9-834E-4AF0-A0F5-BE0B695707E8}"/>
    <dgm:cxn modelId="{C38C504A-9A28-486C-97E8-78D5F6160C0E}" type="presOf" srcId="{E92849DC-624A-48F8-8BCD-B3932C6CE610}" destId="{5B46966A-7934-47A4-B419-AB31AEB78D90}" srcOrd="0" destOrd="0" presId="urn:microsoft.com/office/officeart/2005/8/layout/lProcess3"/>
    <dgm:cxn modelId="{81AD7674-BDB6-4AF7-9079-44A39138C4AF}" type="presOf" srcId="{5EC561E3-356B-4E4E-BC37-01216DDC1FDB}" destId="{927A56C0-79D1-475E-90F6-D47AE5A43609}" srcOrd="0" destOrd="0" presId="urn:microsoft.com/office/officeart/2005/8/layout/lProcess3"/>
    <dgm:cxn modelId="{3AD44A83-FE52-4615-B2BA-08A25D8512F3}" type="presOf" srcId="{ED229581-50EB-4BD3-83D0-168840532ACA}" destId="{B71B7566-A1CC-4022-86F3-98C2C5FC9FF3}" srcOrd="0" destOrd="0" presId="urn:microsoft.com/office/officeart/2005/8/layout/lProcess3"/>
    <dgm:cxn modelId="{D89817A6-A239-4022-984A-4B2A9BECD02E}" srcId="{7825A46A-C502-4FA1-BED7-F996E23C3EF6}" destId="{5EC561E3-356B-4E4E-BC37-01216DDC1FDB}" srcOrd="0" destOrd="0" parTransId="{96A9FE02-A25C-4171-B5AE-62DFEE365971}" sibTransId="{9EC803FA-25F0-4401-9273-715D9584BEF3}"/>
    <dgm:cxn modelId="{AA5136A6-9865-4555-A460-AFFD0C536441}" type="presOf" srcId="{99744900-EE74-4BDE-B91B-2666CB78C6D0}" destId="{301674FE-8F7C-4FCF-8246-90A62F46E235}" srcOrd="0" destOrd="0" presId="urn:microsoft.com/office/officeart/2005/8/layout/lProcess3"/>
    <dgm:cxn modelId="{77E604D5-C694-4E8B-81E6-F2971022DCD0}" type="presOf" srcId="{60F86934-4142-41CD-A1A9-828C3E778974}" destId="{313D7082-0D33-419B-BEF9-8BFAB5FF5D50}" srcOrd="0" destOrd="0" presId="urn:microsoft.com/office/officeart/2005/8/layout/lProcess3"/>
    <dgm:cxn modelId="{45CC47E8-AC48-48DA-86E8-0CD107EB9F74}" srcId="{E92849DC-624A-48F8-8BCD-B3932C6CE610}" destId="{ED229581-50EB-4BD3-83D0-168840532ACA}" srcOrd="0" destOrd="0" parTransId="{6D4F3586-A064-412C-AA73-34E8B99D77F9}" sibTransId="{B7FF0F39-D536-4273-AFEA-F3393A368305}"/>
    <dgm:cxn modelId="{3BE45FFE-1D1E-46F8-B0D1-AD0698CD5331}" srcId="{99744900-EE74-4BDE-B91B-2666CB78C6D0}" destId="{E92849DC-624A-48F8-8BCD-B3932C6CE610}" srcOrd="0" destOrd="0" parTransId="{6747F8B5-AA59-4B37-8C1F-C0386D13761B}" sibTransId="{7C14D9C3-46E8-42CA-B106-F12BDF64530E}"/>
    <dgm:cxn modelId="{121CD614-761E-4852-8EC8-E0E79B1808CC}" type="presParOf" srcId="{301674FE-8F7C-4FCF-8246-90A62F46E235}" destId="{891CC7CC-B8BE-4D34-8FBD-98A74DC4BD09}" srcOrd="0" destOrd="0" presId="urn:microsoft.com/office/officeart/2005/8/layout/lProcess3"/>
    <dgm:cxn modelId="{B1459F1F-C87A-42EB-9C96-0D829519151F}" type="presParOf" srcId="{891CC7CC-B8BE-4D34-8FBD-98A74DC4BD09}" destId="{5B46966A-7934-47A4-B419-AB31AEB78D90}" srcOrd="0" destOrd="0" presId="urn:microsoft.com/office/officeart/2005/8/layout/lProcess3"/>
    <dgm:cxn modelId="{77C0ADE2-FEAF-4432-9759-99C75A3E15F8}" type="presParOf" srcId="{891CC7CC-B8BE-4D34-8FBD-98A74DC4BD09}" destId="{59EECC89-B1FC-4D70-A206-5CC1C09B2313}" srcOrd="1" destOrd="0" presId="urn:microsoft.com/office/officeart/2005/8/layout/lProcess3"/>
    <dgm:cxn modelId="{06BFE2C2-031B-4D8F-951D-EA99AC90C5E4}" type="presParOf" srcId="{891CC7CC-B8BE-4D34-8FBD-98A74DC4BD09}" destId="{B71B7566-A1CC-4022-86F3-98C2C5FC9FF3}" srcOrd="2" destOrd="0" presId="urn:microsoft.com/office/officeart/2005/8/layout/lProcess3"/>
    <dgm:cxn modelId="{359F67E9-4921-4A24-9A57-71BEA3AD9407}" type="presParOf" srcId="{301674FE-8F7C-4FCF-8246-90A62F46E235}" destId="{157C2332-700A-4374-A496-E7D36B9EAF34}" srcOrd="1" destOrd="0" presId="urn:microsoft.com/office/officeart/2005/8/layout/lProcess3"/>
    <dgm:cxn modelId="{08C5332E-3CCE-49B8-9434-F99C966FE6EC}" type="presParOf" srcId="{301674FE-8F7C-4FCF-8246-90A62F46E235}" destId="{F25AFE4B-0EC5-490D-A895-FC1038336F9D}" srcOrd="2" destOrd="0" presId="urn:microsoft.com/office/officeart/2005/8/layout/lProcess3"/>
    <dgm:cxn modelId="{16EE654C-E3F1-41DC-83CF-8AC89BD91D6E}" type="presParOf" srcId="{F25AFE4B-0EC5-490D-A895-FC1038336F9D}" destId="{73EED77C-ACB2-4598-BC4B-F7EB8FD599EE}" srcOrd="0" destOrd="0" presId="urn:microsoft.com/office/officeart/2005/8/layout/lProcess3"/>
    <dgm:cxn modelId="{D7838592-E386-4FD9-8C03-8902535F2360}" type="presParOf" srcId="{F25AFE4B-0EC5-490D-A895-FC1038336F9D}" destId="{7A6E14D4-A8E7-48BC-9ABC-9ECA14140D48}" srcOrd="1" destOrd="0" presId="urn:microsoft.com/office/officeart/2005/8/layout/lProcess3"/>
    <dgm:cxn modelId="{9A02493D-5E15-44CD-9602-7F23A01F6794}" type="presParOf" srcId="{F25AFE4B-0EC5-490D-A895-FC1038336F9D}" destId="{927A56C0-79D1-475E-90F6-D47AE5A43609}" srcOrd="2" destOrd="0" presId="urn:microsoft.com/office/officeart/2005/8/layout/lProcess3"/>
    <dgm:cxn modelId="{BBBC5112-1691-4012-A99D-D02F0E02B990}" type="presParOf" srcId="{301674FE-8F7C-4FCF-8246-90A62F46E235}" destId="{27AA6C52-D803-4F5A-8E0D-BFD1F90AD0BE}" srcOrd="3" destOrd="0" presId="urn:microsoft.com/office/officeart/2005/8/layout/lProcess3"/>
    <dgm:cxn modelId="{0EA6C4F8-40D5-45DB-8B37-4AA34BDBB650}" type="presParOf" srcId="{301674FE-8F7C-4FCF-8246-90A62F46E235}" destId="{4BEE62FF-402F-42EB-916F-34750DA52895}" srcOrd="4" destOrd="0" presId="urn:microsoft.com/office/officeart/2005/8/layout/lProcess3"/>
    <dgm:cxn modelId="{05B0188A-54B7-42F4-8955-A1CF316FBA80}" type="presParOf" srcId="{4BEE62FF-402F-42EB-916F-34750DA52895}" destId="{200DE03C-73CE-47AC-A5B1-A21C8006F70E}" srcOrd="0" destOrd="0" presId="urn:microsoft.com/office/officeart/2005/8/layout/lProcess3"/>
    <dgm:cxn modelId="{1716E282-6DDD-4CFA-9AD9-68C494333000}" type="presParOf" srcId="{4BEE62FF-402F-42EB-916F-34750DA52895}" destId="{2E91B5DD-8617-4373-9740-13A9202ACEE5}" srcOrd="1" destOrd="0" presId="urn:microsoft.com/office/officeart/2005/8/layout/lProcess3"/>
    <dgm:cxn modelId="{0FCB4858-1AC2-4DEC-859C-E6894A5F76FC}" type="presParOf" srcId="{4BEE62FF-402F-42EB-916F-34750DA52895}" destId="{313D7082-0D33-419B-BEF9-8BFAB5FF5D50}" srcOrd="2" destOrd="0" presId="urn:microsoft.com/office/officeart/2005/8/layout/lProcess3"/>
  </dgm:cxnLst>
  <dgm:bg/>
  <dgm:whole>
    <a:ln>
      <a:solidFill>
        <a:schemeClr val="tx2">
          <a:lumMod val="90000"/>
          <a:lumOff val="1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3DB52-EDF5-47ED-B8FA-BE2C64361491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E53AB-CF06-48DB-9892-C3A508ED43DB}">
      <dgm:prSet phldrT="[Text]" phldr="0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>
              <a:latin typeface="Aptos Display" panose="020F0302020204030204"/>
            </a:rPr>
            <a:t>78-89%</a:t>
          </a:r>
          <a:endParaRPr lang="en-US" dirty="0"/>
        </a:p>
      </dgm:t>
    </dgm:pt>
    <dgm:pt modelId="{B2A1E01A-CCCC-421C-866B-06114C7C289A}" type="parTrans" cxnId="{2D8A85DF-2670-4696-AD61-1D31EAA2A6B3}">
      <dgm:prSet/>
      <dgm:spPr/>
      <dgm:t>
        <a:bodyPr/>
        <a:lstStyle/>
        <a:p>
          <a:endParaRPr lang="en-US"/>
        </a:p>
      </dgm:t>
    </dgm:pt>
    <dgm:pt modelId="{B9C7DF18-3285-432A-8BC5-6F27FEF6F936}" type="sibTrans" cxnId="{2D8A85DF-2670-4696-AD61-1D31EAA2A6B3}">
      <dgm:prSet/>
      <dgm:spPr/>
      <dgm:t>
        <a:bodyPr/>
        <a:lstStyle/>
        <a:p>
          <a:endParaRPr lang="en-US"/>
        </a:p>
      </dgm:t>
    </dgm:pt>
    <dgm:pt modelId="{4380DA20-F943-4CA1-A751-189BB9473FB0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Frame </a:t>
          </a:r>
          <a:r>
            <a:rPr lang="en-US" sz="1800" dirty="0">
              <a:latin typeface="Aptos Display" panose="020F0302020204030204"/>
            </a:rPr>
            <a:t>loosening</a:t>
          </a:r>
          <a:r>
            <a:rPr lang="en-US" dirty="0">
              <a:latin typeface="Aptos Display" panose="020F0302020204030204"/>
            </a:rPr>
            <a:t> requiring mechanical readjustment</a:t>
          </a:r>
          <a:endParaRPr lang="en-US" dirty="0"/>
        </a:p>
      </dgm:t>
    </dgm:pt>
    <dgm:pt modelId="{2143EC1E-31DC-4152-908B-62C6E0AA18E6}" type="parTrans" cxnId="{B7A3F182-F79A-4750-9215-0F151BF6A098}">
      <dgm:prSet/>
      <dgm:spPr/>
      <dgm:t>
        <a:bodyPr/>
        <a:lstStyle/>
        <a:p>
          <a:endParaRPr lang="en-US"/>
        </a:p>
      </dgm:t>
    </dgm:pt>
    <dgm:pt modelId="{3093DEEB-45A2-430E-A436-A52441665ECD}" type="sibTrans" cxnId="{B7A3F182-F79A-4750-9215-0F151BF6A098}">
      <dgm:prSet/>
      <dgm:spPr/>
      <dgm:t>
        <a:bodyPr/>
        <a:lstStyle/>
        <a:p>
          <a:endParaRPr lang="en-US"/>
        </a:p>
      </dgm:t>
    </dgm:pt>
    <dgm:pt modelId="{CF5A4DA4-788C-49A7-A49E-FEB19F786B09}">
      <dgm:prSet phldrT="[Text]" phldr="0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800" dirty="0">
              <a:latin typeface="Aptos Display" panose="020F0302020204030204"/>
            </a:rPr>
            <a:t>56-67%</a:t>
          </a:r>
          <a:endParaRPr lang="en-US" sz="1800" dirty="0"/>
        </a:p>
      </dgm:t>
    </dgm:pt>
    <dgm:pt modelId="{7CBF068B-FE03-49C5-A811-D7B6555DEF12}" type="parTrans" cxnId="{F508F527-2A94-407A-A76A-F8C57B733A68}">
      <dgm:prSet/>
      <dgm:spPr/>
      <dgm:t>
        <a:bodyPr/>
        <a:lstStyle/>
        <a:p>
          <a:endParaRPr lang="en-US"/>
        </a:p>
      </dgm:t>
    </dgm:pt>
    <dgm:pt modelId="{04E34D21-C0EE-4865-9407-67B965C8D854}" type="sibTrans" cxnId="{F508F527-2A94-407A-A76A-F8C57B733A68}">
      <dgm:prSet/>
      <dgm:spPr/>
      <dgm:t>
        <a:bodyPr/>
        <a:lstStyle/>
        <a:p>
          <a:endParaRPr lang="en-US"/>
        </a:p>
      </dgm:t>
    </dgm:pt>
    <dgm:pt modelId="{60EAD9B8-8568-4670-8E8F-71C8CBE8B16D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Pin – Tract infections</a:t>
          </a:r>
          <a:endParaRPr lang="en-US" dirty="0"/>
        </a:p>
      </dgm:t>
    </dgm:pt>
    <dgm:pt modelId="{B84A9999-5E64-4B92-A601-57665D9755F0}" type="parTrans" cxnId="{11299367-D678-4652-B446-4EA6FE3BC237}">
      <dgm:prSet/>
      <dgm:spPr/>
      <dgm:t>
        <a:bodyPr/>
        <a:lstStyle/>
        <a:p>
          <a:endParaRPr lang="en-US"/>
        </a:p>
      </dgm:t>
    </dgm:pt>
    <dgm:pt modelId="{ABB559C7-AE36-44DD-9196-2DDAFE77144F}" type="sibTrans" cxnId="{11299367-D678-4652-B446-4EA6FE3BC237}">
      <dgm:prSet/>
      <dgm:spPr/>
      <dgm:t>
        <a:bodyPr/>
        <a:lstStyle/>
        <a:p>
          <a:endParaRPr lang="en-US"/>
        </a:p>
      </dgm:t>
    </dgm:pt>
    <dgm:pt modelId="{D5CE34B5-C7CC-42E0-B12C-03826D1AFACC}">
      <dgm:prSet phldrT="[Text]" phldr="0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800" dirty="0">
              <a:latin typeface="Aptos Display" panose="020F0302020204030204"/>
            </a:rPr>
            <a:t>33%</a:t>
          </a:r>
          <a:endParaRPr lang="en-US" sz="1800" dirty="0"/>
        </a:p>
      </dgm:t>
    </dgm:pt>
    <dgm:pt modelId="{B3DCFE16-CEE7-4FDA-87E1-817852EEB897}" type="parTrans" cxnId="{12414FB4-F65B-42BA-9866-4BB805AB4934}">
      <dgm:prSet/>
      <dgm:spPr/>
      <dgm:t>
        <a:bodyPr/>
        <a:lstStyle/>
        <a:p>
          <a:endParaRPr lang="en-US"/>
        </a:p>
      </dgm:t>
    </dgm:pt>
    <dgm:pt modelId="{EF410068-EC43-49B3-BF5D-0272A5AD1E6E}" type="sibTrans" cxnId="{12414FB4-F65B-42BA-9866-4BB805AB4934}">
      <dgm:prSet/>
      <dgm:spPr/>
      <dgm:t>
        <a:bodyPr/>
        <a:lstStyle/>
        <a:p>
          <a:endParaRPr lang="en-US"/>
        </a:p>
      </dgm:t>
    </dgm:pt>
    <dgm:pt modelId="{B1E76769-EA07-4F9D-89DB-71114EC3784C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Ultimately requiring major amputation</a:t>
          </a:r>
        </a:p>
        <a:p>
          <a:pPr rtl="0"/>
          <a:r>
            <a:rPr lang="en-US" dirty="0">
              <a:latin typeface="Aptos Display" panose="020F0302020204030204"/>
            </a:rPr>
            <a:t>Due to Sepsis and  bypass failure</a:t>
          </a:r>
          <a:endParaRPr lang="en-US" dirty="0"/>
        </a:p>
      </dgm:t>
    </dgm:pt>
    <dgm:pt modelId="{02270206-DF4C-44C6-9A34-CCA5F1604C83}" type="parTrans" cxnId="{42FB3C9D-B282-48A1-BB0B-B72096157EFE}">
      <dgm:prSet/>
      <dgm:spPr/>
      <dgm:t>
        <a:bodyPr/>
        <a:lstStyle/>
        <a:p>
          <a:endParaRPr lang="en-US"/>
        </a:p>
      </dgm:t>
    </dgm:pt>
    <dgm:pt modelId="{EE61636F-2C50-4BAD-B7BC-47716BD4F098}" type="sibTrans" cxnId="{42FB3C9D-B282-48A1-BB0B-B72096157EFE}">
      <dgm:prSet/>
      <dgm:spPr/>
      <dgm:t>
        <a:bodyPr/>
        <a:lstStyle/>
        <a:p>
          <a:endParaRPr lang="en-US"/>
        </a:p>
      </dgm:t>
    </dgm:pt>
    <dgm:pt modelId="{DBC8E638-FB12-40AF-92B5-48A8F4238BE9}" type="pres">
      <dgm:prSet presAssocID="{2C73DB52-EDF5-47ED-B8FA-BE2C6436149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018FD56-C37A-415E-BF3C-657761F2B28A}" type="pres">
      <dgm:prSet presAssocID="{CBCE53AB-CF06-48DB-9892-C3A508ED43DB}" presName="horFlow" presStyleCnt="0"/>
      <dgm:spPr/>
    </dgm:pt>
    <dgm:pt modelId="{6277CA91-5933-4319-8E49-047BFC3FEAB3}" type="pres">
      <dgm:prSet presAssocID="{CBCE53AB-CF06-48DB-9892-C3A508ED43DB}" presName="bigChev" presStyleLbl="node1" presStyleIdx="0" presStyleCnt="3"/>
      <dgm:spPr/>
    </dgm:pt>
    <dgm:pt modelId="{8F3E9FC7-ED2C-46EC-AF3D-E3C8D34F8964}" type="pres">
      <dgm:prSet presAssocID="{2143EC1E-31DC-4152-908B-62C6E0AA18E6}" presName="parTrans" presStyleCnt="0"/>
      <dgm:spPr/>
    </dgm:pt>
    <dgm:pt modelId="{04EAF93B-C70C-4FC7-8D90-5C46FB1DB461}" type="pres">
      <dgm:prSet presAssocID="{4380DA20-F943-4CA1-A751-189BB9473FB0}" presName="node" presStyleLbl="alignAccFollowNode1" presStyleIdx="0" presStyleCnt="3">
        <dgm:presLayoutVars>
          <dgm:bulletEnabled val="1"/>
        </dgm:presLayoutVars>
      </dgm:prSet>
      <dgm:spPr/>
    </dgm:pt>
    <dgm:pt modelId="{B7C2FE27-8D02-43B5-B170-92F7436EE69E}" type="pres">
      <dgm:prSet presAssocID="{CBCE53AB-CF06-48DB-9892-C3A508ED43DB}" presName="vSp" presStyleCnt="0"/>
      <dgm:spPr/>
    </dgm:pt>
    <dgm:pt modelId="{758A9E49-D0C5-4490-AD77-5DE250736CB9}" type="pres">
      <dgm:prSet presAssocID="{CF5A4DA4-788C-49A7-A49E-FEB19F786B09}" presName="horFlow" presStyleCnt="0"/>
      <dgm:spPr/>
    </dgm:pt>
    <dgm:pt modelId="{E25D5D97-A1BE-4264-BAE3-73D42C8D91B3}" type="pres">
      <dgm:prSet presAssocID="{CF5A4DA4-788C-49A7-A49E-FEB19F786B09}" presName="bigChev" presStyleLbl="node1" presStyleIdx="1" presStyleCnt="3"/>
      <dgm:spPr/>
    </dgm:pt>
    <dgm:pt modelId="{9C27DD54-53AB-49F9-88DF-867D3DBA51DD}" type="pres">
      <dgm:prSet presAssocID="{B84A9999-5E64-4B92-A601-57665D9755F0}" presName="parTrans" presStyleCnt="0"/>
      <dgm:spPr/>
    </dgm:pt>
    <dgm:pt modelId="{6EDC365E-0F77-4D80-93FF-22046290649D}" type="pres">
      <dgm:prSet presAssocID="{60EAD9B8-8568-4670-8E8F-71C8CBE8B16D}" presName="node" presStyleLbl="alignAccFollowNode1" presStyleIdx="1" presStyleCnt="3">
        <dgm:presLayoutVars>
          <dgm:bulletEnabled val="1"/>
        </dgm:presLayoutVars>
      </dgm:prSet>
      <dgm:spPr/>
    </dgm:pt>
    <dgm:pt modelId="{E9E0C695-5BF7-4472-A3B8-6C1EAD36272C}" type="pres">
      <dgm:prSet presAssocID="{CF5A4DA4-788C-49A7-A49E-FEB19F786B09}" presName="vSp" presStyleCnt="0"/>
      <dgm:spPr/>
    </dgm:pt>
    <dgm:pt modelId="{7B5D1FE7-FC4A-4846-BB8F-AF690A01780D}" type="pres">
      <dgm:prSet presAssocID="{D5CE34B5-C7CC-42E0-B12C-03826D1AFACC}" presName="horFlow" presStyleCnt="0"/>
      <dgm:spPr/>
    </dgm:pt>
    <dgm:pt modelId="{730DE407-3D04-4AA7-ADB4-66BC28BCA638}" type="pres">
      <dgm:prSet presAssocID="{D5CE34B5-C7CC-42E0-B12C-03826D1AFACC}" presName="bigChev" presStyleLbl="node1" presStyleIdx="2" presStyleCnt="3"/>
      <dgm:spPr/>
    </dgm:pt>
    <dgm:pt modelId="{75B40560-CC56-430C-8167-106EF33A3C90}" type="pres">
      <dgm:prSet presAssocID="{02270206-DF4C-44C6-9A34-CCA5F1604C83}" presName="parTrans" presStyleCnt="0"/>
      <dgm:spPr/>
    </dgm:pt>
    <dgm:pt modelId="{B9568EE7-8074-43D4-AC14-E05949DEDBD0}" type="pres">
      <dgm:prSet presAssocID="{B1E76769-EA07-4F9D-89DB-71114EC3784C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046AF511-0D08-4B7A-B458-57FCD2B9D4BE}" type="presOf" srcId="{D5CE34B5-C7CC-42E0-B12C-03826D1AFACC}" destId="{730DE407-3D04-4AA7-ADB4-66BC28BCA638}" srcOrd="0" destOrd="0" presId="urn:microsoft.com/office/officeart/2005/8/layout/lProcess3"/>
    <dgm:cxn modelId="{F508F527-2A94-407A-A76A-F8C57B733A68}" srcId="{2C73DB52-EDF5-47ED-B8FA-BE2C64361491}" destId="{CF5A4DA4-788C-49A7-A49E-FEB19F786B09}" srcOrd="1" destOrd="0" parTransId="{7CBF068B-FE03-49C5-A811-D7B6555DEF12}" sibTransId="{04E34D21-C0EE-4865-9407-67B965C8D854}"/>
    <dgm:cxn modelId="{A9CC6F49-8996-4E38-A62D-ED808FD89BF8}" type="presOf" srcId="{60EAD9B8-8568-4670-8E8F-71C8CBE8B16D}" destId="{6EDC365E-0F77-4D80-93FF-22046290649D}" srcOrd="0" destOrd="0" presId="urn:microsoft.com/office/officeart/2005/8/layout/lProcess3"/>
    <dgm:cxn modelId="{8B46795E-2B11-47DA-9E63-706716EC9B5B}" type="presOf" srcId="{CBCE53AB-CF06-48DB-9892-C3A508ED43DB}" destId="{6277CA91-5933-4319-8E49-047BFC3FEAB3}" srcOrd="0" destOrd="0" presId="urn:microsoft.com/office/officeart/2005/8/layout/lProcess3"/>
    <dgm:cxn modelId="{11299367-D678-4652-B446-4EA6FE3BC237}" srcId="{CF5A4DA4-788C-49A7-A49E-FEB19F786B09}" destId="{60EAD9B8-8568-4670-8E8F-71C8CBE8B16D}" srcOrd="0" destOrd="0" parTransId="{B84A9999-5E64-4B92-A601-57665D9755F0}" sibTransId="{ABB559C7-AE36-44DD-9196-2DDAFE77144F}"/>
    <dgm:cxn modelId="{6A28F073-30BC-464B-A485-7815D75C3874}" type="presOf" srcId="{B1E76769-EA07-4F9D-89DB-71114EC3784C}" destId="{B9568EE7-8074-43D4-AC14-E05949DEDBD0}" srcOrd="0" destOrd="0" presId="urn:microsoft.com/office/officeart/2005/8/layout/lProcess3"/>
    <dgm:cxn modelId="{B7A3F182-F79A-4750-9215-0F151BF6A098}" srcId="{CBCE53AB-CF06-48DB-9892-C3A508ED43DB}" destId="{4380DA20-F943-4CA1-A751-189BB9473FB0}" srcOrd="0" destOrd="0" parTransId="{2143EC1E-31DC-4152-908B-62C6E0AA18E6}" sibTransId="{3093DEEB-45A2-430E-A436-A52441665ECD}"/>
    <dgm:cxn modelId="{F42E4E99-3671-4E24-8A5B-3B080B8E0CC0}" type="presOf" srcId="{CF5A4DA4-788C-49A7-A49E-FEB19F786B09}" destId="{E25D5D97-A1BE-4264-BAE3-73D42C8D91B3}" srcOrd="0" destOrd="0" presId="urn:microsoft.com/office/officeart/2005/8/layout/lProcess3"/>
    <dgm:cxn modelId="{42FB3C9D-B282-48A1-BB0B-B72096157EFE}" srcId="{D5CE34B5-C7CC-42E0-B12C-03826D1AFACC}" destId="{B1E76769-EA07-4F9D-89DB-71114EC3784C}" srcOrd="0" destOrd="0" parTransId="{02270206-DF4C-44C6-9A34-CCA5F1604C83}" sibTransId="{EE61636F-2C50-4BAD-B7BC-47716BD4F098}"/>
    <dgm:cxn modelId="{EC74D1B3-7C12-43BD-B2E3-C0ED956B9EB1}" type="presOf" srcId="{2C73DB52-EDF5-47ED-B8FA-BE2C64361491}" destId="{DBC8E638-FB12-40AF-92B5-48A8F4238BE9}" srcOrd="0" destOrd="0" presId="urn:microsoft.com/office/officeart/2005/8/layout/lProcess3"/>
    <dgm:cxn modelId="{12414FB4-F65B-42BA-9866-4BB805AB4934}" srcId="{2C73DB52-EDF5-47ED-B8FA-BE2C64361491}" destId="{D5CE34B5-C7CC-42E0-B12C-03826D1AFACC}" srcOrd="2" destOrd="0" parTransId="{B3DCFE16-CEE7-4FDA-87E1-817852EEB897}" sibTransId="{EF410068-EC43-49B3-BF5D-0272A5AD1E6E}"/>
    <dgm:cxn modelId="{2D8A85DF-2670-4696-AD61-1D31EAA2A6B3}" srcId="{2C73DB52-EDF5-47ED-B8FA-BE2C64361491}" destId="{CBCE53AB-CF06-48DB-9892-C3A508ED43DB}" srcOrd="0" destOrd="0" parTransId="{B2A1E01A-CCCC-421C-866B-06114C7C289A}" sibTransId="{B9C7DF18-3285-432A-8BC5-6F27FEF6F936}"/>
    <dgm:cxn modelId="{F355AAFF-F016-4108-BB06-803361E9C71F}" type="presOf" srcId="{4380DA20-F943-4CA1-A751-189BB9473FB0}" destId="{04EAF93B-C70C-4FC7-8D90-5C46FB1DB461}" srcOrd="0" destOrd="0" presId="urn:microsoft.com/office/officeart/2005/8/layout/lProcess3"/>
    <dgm:cxn modelId="{77FCE516-BE7D-4134-BE50-AD83EDD9BC66}" type="presParOf" srcId="{DBC8E638-FB12-40AF-92B5-48A8F4238BE9}" destId="{4018FD56-C37A-415E-BF3C-657761F2B28A}" srcOrd="0" destOrd="0" presId="urn:microsoft.com/office/officeart/2005/8/layout/lProcess3"/>
    <dgm:cxn modelId="{B21C5AD2-17F5-4170-B3DC-F0DDD01CD894}" type="presParOf" srcId="{4018FD56-C37A-415E-BF3C-657761F2B28A}" destId="{6277CA91-5933-4319-8E49-047BFC3FEAB3}" srcOrd="0" destOrd="0" presId="urn:microsoft.com/office/officeart/2005/8/layout/lProcess3"/>
    <dgm:cxn modelId="{30FAA821-49A4-45B7-BAC5-BFCB371AE8CA}" type="presParOf" srcId="{4018FD56-C37A-415E-BF3C-657761F2B28A}" destId="{8F3E9FC7-ED2C-46EC-AF3D-E3C8D34F8964}" srcOrd="1" destOrd="0" presId="urn:microsoft.com/office/officeart/2005/8/layout/lProcess3"/>
    <dgm:cxn modelId="{50AF857F-662E-4B24-93F0-594B83DEB881}" type="presParOf" srcId="{4018FD56-C37A-415E-BF3C-657761F2B28A}" destId="{04EAF93B-C70C-4FC7-8D90-5C46FB1DB461}" srcOrd="2" destOrd="0" presId="urn:microsoft.com/office/officeart/2005/8/layout/lProcess3"/>
    <dgm:cxn modelId="{2D593601-1143-47CD-A2A3-6CE5B2D9AB42}" type="presParOf" srcId="{DBC8E638-FB12-40AF-92B5-48A8F4238BE9}" destId="{B7C2FE27-8D02-43B5-B170-92F7436EE69E}" srcOrd="1" destOrd="0" presId="urn:microsoft.com/office/officeart/2005/8/layout/lProcess3"/>
    <dgm:cxn modelId="{EA504719-676A-4CAE-9BF7-7A927D6B86B2}" type="presParOf" srcId="{DBC8E638-FB12-40AF-92B5-48A8F4238BE9}" destId="{758A9E49-D0C5-4490-AD77-5DE250736CB9}" srcOrd="2" destOrd="0" presId="urn:microsoft.com/office/officeart/2005/8/layout/lProcess3"/>
    <dgm:cxn modelId="{E8F75F39-2673-491B-B249-863455CC36F9}" type="presParOf" srcId="{758A9E49-D0C5-4490-AD77-5DE250736CB9}" destId="{E25D5D97-A1BE-4264-BAE3-73D42C8D91B3}" srcOrd="0" destOrd="0" presId="urn:microsoft.com/office/officeart/2005/8/layout/lProcess3"/>
    <dgm:cxn modelId="{6658958D-D5A2-4EE6-98C1-CAF2DD9C3CB4}" type="presParOf" srcId="{758A9E49-D0C5-4490-AD77-5DE250736CB9}" destId="{9C27DD54-53AB-49F9-88DF-867D3DBA51DD}" srcOrd="1" destOrd="0" presId="urn:microsoft.com/office/officeart/2005/8/layout/lProcess3"/>
    <dgm:cxn modelId="{5E8F5DCA-A1A8-4238-A67D-E969876F6B89}" type="presParOf" srcId="{758A9E49-D0C5-4490-AD77-5DE250736CB9}" destId="{6EDC365E-0F77-4D80-93FF-22046290649D}" srcOrd="2" destOrd="0" presId="urn:microsoft.com/office/officeart/2005/8/layout/lProcess3"/>
    <dgm:cxn modelId="{1028EF95-9BF9-482A-83D9-C37AE06CBDF0}" type="presParOf" srcId="{DBC8E638-FB12-40AF-92B5-48A8F4238BE9}" destId="{E9E0C695-5BF7-4472-A3B8-6C1EAD36272C}" srcOrd="3" destOrd="0" presId="urn:microsoft.com/office/officeart/2005/8/layout/lProcess3"/>
    <dgm:cxn modelId="{AC01DE8B-34E7-4FD3-9E9E-114F84430536}" type="presParOf" srcId="{DBC8E638-FB12-40AF-92B5-48A8F4238BE9}" destId="{7B5D1FE7-FC4A-4846-BB8F-AF690A01780D}" srcOrd="4" destOrd="0" presId="urn:microsoft.com/office/officeart/2005/8/layout/lProcess3"/>
    <dgm:cxn modelId="{DE3427AA-EC1D-40C2-A67B-B3F2553C5A86}" type="presParOf" srcId="{7B5D1FE7-FC4A-4846-BB8F-AF690A01780D}" destId="{730DE407-3D04-4AA7-ADB4-66BC28BCA638}" srcOrd="0" destOrd="0" presId="urn:microsoft.com/office/officeart/2005/8/layout/lProcess3"/>
    <dgm:cxn modelId="{37A61755-342C-40C5-8ECB-EF5E39C6A230}" type="presParOf" srcId="{7B5D1FE7-FC4A-4846-BB8F-AF690A01780D}" destId="{75B40560-CC56-430C-8167-106EF33A3C90}" srcOrd="1" destOrd="0" presId="urn:microsoft.com/office/officeart/2005/8/layout/lProcess3"/>
    <dgm:cxn modelId="{D2A251A8-9E0A-4297-AA56-5A1798785120}" type="presParOf" srcId="{7B5D1FE7-FC4A-4846-BB8F-AF690A01780D}" destId="{B9568EE7-8074-43D4-AC14-E05949DEDBD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D01B8-434D-484F-85C0-D4E2F72E07CA}">
      <dsp:nvSpPr>
        <dsp:cNvPr id="0" name=""/>
        <dsp:cNvSpPr/>
      </dsp:nvSpPr>
      <dsp:spPr>
        <a:xfrm>
          <a:off x="3251199" y="0"/>
          <a:ext cx="4876800" cy="54186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Stabilizing the foot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Redistributing planter pressure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Correcting Deformity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Rigid offloading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Reduction of shear stress</a:t>
          </a:r>
        </a:p>
      </dsp:txBody>
      <dsp:txXfrm>
        <a:off x="3251199" y="677333"/>
        <a:ext cx="3048000" cy="4064001"/>
      </dsp:txXfrm>
    </dsp:sp>
    <dsp:sp modelId="{46A12836-1F1B-3540-BB21-14158EC5672A}">
      <dsp:nvSpPr>
        <dsp:cNvPr id="0" name=""/>
        <dsp:cNvSpPr/>
      </dsp:nvSpPr>
      <dsp:spPr>
        <a:xfrm>
          <a:off x="0" y="0"/>
          <a:ext cx="3251200" cy="541866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External Fixators facilitates ulcer healing by,</a:t>
          </a:r>
        </a:p>
      </dsp:txBody>
      <dsp:txXfrm>
        <a:off x="158711" y="158711"/>
        <a:ext cx="2933778" cy="510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D2E8-D2E2-4688-AA3B-0DBBA969356D}">
      <dsp:nvSpPr>
        <dsp:cNvPr id="0" name=""/>
        <dsp:cNvSpPr/>
      </dsp:nvSpPr>
      <dsp:spPr>
        <a:xfrm>
          <a:off x="2008" y="114201"/>
          <a:ext cx="1958169" cy="43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ptos Display" panose="020F0302020204030204"/>
            </a:rPr>
            <a:t>Severe Ulcer</a:t>
          </a:r>
          <a:endParaRPr lang="en-US" sz="1500" kern="1200" dirty="0"/>
        </a:p>
      </dsp:txBody>
      <dsp:txXfrm>
        <a:off x="2008" y="114201"/>
        <a:ext cx="1958169" cy="432000"/>
      </dsp:txXfrm>
    </dsp:sp>
    <dsp:sp modelId="{C6555007-B8EF-48B4-B72D-A7185D3985D1}">
      <dsp:nvSpPr>
        <dsp:cNvPr id="0" name=""/>
        <dsp:cNvSpPr/>
      </dsp:nvSpPr>
      <dsp:spPr>
        <a:xfrm>
          <a:off x="44872" y="511020"/>
          <a:ext cx="1958169" cy="20265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Wagner grade -3 , 4  	</a:t>
          </a:r>
          <a:r>
            <a:rPr lang="en-US" sz="1500" kern="1200" dirty="0"/>
            <a:t>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Osteomyelitis involving midfoot /hindfoot.</a:t>
          </a:r>
          <a:endParaRPr lang="en-US" sz="1500" kern="1200" dirty="0"/>
        </a:p>
      </dsp:txBody>
      <dsp:txXfrm>
        <a:off x="44872" y="511020"/>
        <a:ext cx="1958169" cy="2026582"/>
      </dsp:txXfrm>
    </dsp:sp>
    <dsp:sp modelId="{0CB7EFD4-78A5-42C2-ADBC-7A43AB4C78C2}">
      <dsp:nvSpPr>
        <dsp:cNvPr id="0" name=""/>
        <dsp:cNvSpPr/>
      </dsp:nvSpPr>
      <dsp:spPr>
        <a:xfrm>
          <a:off x="2234321" y="114201"/>
          <a:ext cx="1958169" cy="432000"/>
        </a:xfrm>
        <a:prstGeom prst="rec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ptos Display" panose="020F0302020204030204"/>
            </a:rPr>
            <a:t>Mechanical failure</a:t>
          </a:r>
          <a:endParaRPr lang="en-US" sz="1500" kern="1200" dirty="0"/>
        </a:p>
      </dsp:txBody>
      <dsp:txXfrm>
        <a:off x="2234321" y="114201"/>
        <a:ext cx="1958169" cy="432000"/>
      </dsp:txXfrm>
    </dsp:sp>
    <dsp:sp modelId="{3BAF01CA-AADB-4F07-998A-5A8D6974BCDE}">
      <dsp:nvSpPr>
        <dsp:cNvPr id="0" name=""/>
        <dsp:cNvSpPr/>
      </dsp:nvSpPr>
      <dsp:spPr>
        <a:xfrm>
          <a:off x="2234321" y="546201"/>
          <a:ext cx="1958169" cy="2026582"/>
        </a:xfrm>
        <a:prstGeom prst="rect">
          <a:avLst/>
        </a:prstGeom>
        <a:solidFill>
          <a:schemeClr val="accent4">
            <a:tint val="40000"/>
            <a:alpha val="90000"/>
            <a:hueOff val="3079768"/>
            <a:satOff val="-15334"/>
            <a:lumOff val="-145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079768"/>
              <a:satOff val="-15334"/>
              <a:lumOff val="-14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Charcot instability OR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Midfoot collapse OR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Recurrent pressure deformity OR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Failed TCC /Offloading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ptos Display" panose="020F0302020204030204"/>
          </a:endParaRPr>
        </a:p>
      </dsp:txBody>
      <dsp:txXfrm>
        <a:off x="2234321" y="546201"/>
        <a:ext cx="1958169" cy="2026582"/>
      </dsp:txXfrm>
    </dsp:sp>
    <dsp:sp modelId="{96B080D5-317C-4DD6-9B55-D467255D34F4}">
      <dsp:nvSpPr>
        <dsp:cNvPr id="0" name=""/>
        <dsp:cNvSpPr/>
      </dsp:nvSpPr>
      <dsp:spPr>
        <a:xfrm>
          <a:off x="4466634" y="114201"/>
          <a:ext cx="1958169" cy="432000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ptos Display" panose="020F0302020204030204"/>
            </a:rPr>
            <a:t>Limb salvage intent</a:t>
          </a:r>
        </a:p>
      </dsp:txBody>
      <dsp:txXfrm>
        <a:off x="4466634" y="114201"/>
        <a:ext cx="1958169" cy="432000"/>
      </dsp:txXfrm>
    </dsp:sp>
    <dsp:sp modelId="{F166A31C-F7F3-4559-8049-5B4451F37FED}">
      <dsp:nvSpPr>
        <dsp:cNvPr id="0" name=""/>
        <dsp:cNvSpPr/>
      </dsp:nvSpPr>
      <dsp:spPr>
        <a:xfrm>
          <a:off x="4466634" y="546201"/>
          <a:ext cx="1958169" cy="2026582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Adequate Vascularity  AND</a:t>
          </a:r>
        </a:p>
        <a:p>
          <a:pPr marL="114300" lvl="1" indent="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Motivated ambulatory patient</a:t>
          </a:r>
        </a:p>
        <a:p>
          <a:pPr marL="114300" lvl="1" indent="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500" kern="1200" dirty="0">
            <a:latin typeface="Aptos Display" panose="020F0302020204030204"/>
          </a:endParaRPr>
        </a:p>
      </dsp:txBody>
      <dsp:txXfrm>
        <a:off x="4466634" y="546201"/>
        <a:ext cx="1958169" cy="2026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6966A-7934-47A4-B419-AB31AEB78D90}">
      <dsp:nvSpPr>
        <dsp:cNvPr id="0" name=""/>
        <dsp:cNvSpPr/>
      </dsp:nvSpPr>
      <dsp:spPr>
        <a:xfrm>
          <a:off x="171450" y="61911"/>
          <a:ext cx="2805554" cy="1122221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ptos Display" panose="020F0302020204030204"/>
            </a:rPr>
            <a:t>67% </a:t>
          </a:r>
          <a:endParaRPr lang="en-US" sz="3900" kern="1200" dirty="0"/>
        </a:p>
      </dsp:txBody>
      <dsp:txXfrm>
        <a:off x="732561" y="61911"/>
        <a:ext cx="1683333" cy="1122221"/>
      </dsp:txXfrm>
    </dsp:sp>
    <dsp:sp modelId="{B71B7566-A1CC-4022-86F3-98C2C5FC9FF3}">
      <dsp:nvSpPr>
        <dsp:cNvPr id="0" name=""/>
        <dsp:cNvSpPr/>
      </dsp:nvSpPr>
      <dsp:spPr>
        <a:xfrm>
          <a:off x="2635004" y="97239"/>
          <a:ext cx="2328609" cy="9314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Calibri"/>
              <a:cs typeface="Calibri"/>
            </a:rPr>
            <a:t>six months amputation free limb salvage</a:t>
          </a:r>
        </a:p>
      </dsp:txBody>
      <dsp:txXfrm>
        <a:off x="3100726" y="97239"/>
        <a:ext cx="1397166" cy="931443"/>
      </dsp:txXfrm>
    </dsp:sp>
    <dsp:sp modelId="{73EED77C-ACB2-4598-BC4B-F7EB8FD599EE}">
      <dsp:nvSpPr>
        <dsp:cNvPr id="0" name=""/>
        <dsp:cNvSpPr/>
      </dsp:nvSpPr>
      <dsp:spPr>
        <a:xfrm>
          <a:off x="194172" y="1281183"/>
          <a:ext cx="2805554" cy="1122221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ptos Display" panose="020F0302020204030204"/>
            </a:rPr>
            <a:t>100% </a:t>
          </a:r>
        </a:p>
      </dsp:txBody>
      <dsp:txXfrm>
        <a:off x="755283" y="1281183"/>
        <a:ext cx="1683333" cy="1122221"/>
      </dsp:txXfrm>
    </dsp:sp>
    <dsp:sp modelId="{927A56C0-79D1-475E-90F6-D47AE5A43609}">
      <dsp:nvSpPr>
        <dsp:cNvPr id="0" name=""/>
        <dsp:cNvSpPr/>
      </dsp:nvSpPr>
      <dsp:spPr>
        <a:xfrm>
          <a:off x="2635004" y="1376572"/>
          <a:ext cx="2328609" cy="9314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Calibri"/>
              <a:cs typeface="Calibri"/>
            </a:rPr>
            <a:t>overall patient survival</a:t>
          </a:r>
        </a:p>
      </dsp:txBody>
      <dsp:txXfrm>
        <a:off x="3100726" y="1376572"/>
        <a:ext cx="1397166" cy="931443"/>
      </dsp:txXfrm>
    </dsp:sp>
    <dsp:sp modelId="{200DE03C-73CE-47AC-A5B1-A21C8006F70E}">
      <dsp:nvSpPr>
        <dsp:cNvPr id="0" name=""/>
        <dsp:cNvSpPr/>
      </dsp:nvSpPr>
      <dsp:spPr>
        <a:xfrm>
          <a:off x="194172" y="2560515"/>
          <a:ext cx="2805554" cy="1122221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ptos Display" panose="020F0302020204030204"/>
            </a:rPr>
            <a:t>44-56% </a:t>
          </a:r>
          <a:endParaRPr lang="en-US" sz="3900" kern="1200" dirty="0"/>
        </a:p>
      </dsp:txBody>
      <dsp:txXfrm>
        <a:off x="755283" y="2560515"/>
        <a:ext cx="1683333" cy="1122221"/>
      </dsp:txXfrm>
    </dsp:sp>
    <dsp:sp modelId="{313D7082-0D33-419B-BEF9-8BFAB5FF5D50}">
      <dsp:nvSpPr>
        <dsp:cNvPr id="0" name=""/>
        <dsp:cNvSpPr/>
      </dsp:nvSpPr>
      <dsp:spPr>
        <a:xfrm>
          <a:off x="2635004" y="2655904"/>
          <a:ext cx="2328609" cy="9314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 Display" panose="020F0302020204030204"/>
            </a:rPr>
            <a:t>Complete wound healing achieved </a:t>
          </a:r>
          <a:endParaRPr lang="en-US" sz="1600" kern="1200" dirty="0"/>
        </a:p>
      </dsp:txBody>
      <dsp:txXfrm>
        <a:off x="3100726" y="2655904"/>
        <a:ext cx="1397166" cy="931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CA91-5933-4319-8E49-047BFC3FEAB3}">
      <dsp:nvSpPr>
        <dsp:cNvPr id="0" name=""/>
        <dsp:cNvSpPr/>
      </dsp:nvSpPr>
      <dsp:spPr>
        <a:xfrm>
          <a:off x="208036" y="2748"/>
          <a:ext cx="2804185" cy="1121674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ptos Display" panose="020F0302020204030204"/>
            </a:rPr>
            <a:t>78-89%</a:t>
          </a:r>
          <a:endParaRPr lang="en-US" sz="3900" kern="1200" dirty="0"/>
        </a:p>
      </dsp:txBody>
      <dsp:txXfrm>
        <a:off x="768873" y="2748"/>
        <a:ext cx="1682511" cy="1121674"/>
      </dsp:txXfrm>
    </dsp:sp>
    <dsp:sp modelId="{04EAF93B-C70C-4FC7-8D90-5C46FB1DB461}">
      <dsp:nvSpPr>
        <dsp:cNvPr id="0" name=""/>
        <dsp:cNvSpPr/>
      </dsp:nvSpPr>
      <dsp:spPr>
        <a:xfrm>
          <a:off x="2647677" y="98090"/>
          <a:ext cx="2327474" cy="9309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 Display" panose="020F0302020204030204"/>
            </a:rPr>
            <a:t>Frame loosening requiring mechanical readjustment</a:t>
          </a:r>
          <a:endParaRPr lang="en-US" sz="1300" kern="1200" dirty="0"/>
        </a:p>
      </dsp:txBody>
      <dsp:txXfrm>
        <a:off x="3113172" y="98090"/>
        <a:ext cx="1396485" cy="930989"/>
      </dsp:txXfrm>
    </dsp:sp>
    <dsp:sp modelId="{E25D5D97-A1BE-4264-BAE3-73D42C8D91B3}">
      <dsp:nvSpPr>
        <dsp:cNvPr id="0" name=""/>
        <dsp:cNvSpPr/>
      </dsp:nvSpPr>
      <dsp:spPr>
        <a:xfrm>
          <a:off x="208036" y="1281456"/>
          <a:ext cx="2804185" cy="1121674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ptos Display" panose="020F0302020204030204"/>
            </a:rPr>
            <a:t>56-67%</a:t>
          </a:r>
          <a:endParaRPr lang="en-US" sz="3900" kern="1200" dirty="0"/>
        </a:p>
      </dsp:txBody>
      <dsp:txXfrm>
        <a:off x="768873" y="1281456"/>
        <a:ext cx="1682511" cy="1121674"/>
      </dsp:txXfrm>
    </dsp:sp>
    <dsp:sp modelId="{6EDC365E-0F77-4D80-93FF-22046290649D}">
      <dsp:nvSpPr>
        <dsp:cNvPr id="0" name=""/>
        <dsp:cNvSpPr/>
      </dsp:nvSpPr>
      <dsp:spPr>
        <a:xfrm>
          <a:off x="2647677" y="1376799"/>
          <a:ext cx="2327474" cy="9309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 Display" panose="020F0302020204030204"/>
            </a:rPr>
            <a:t>Pin – Tract infections</a:t>
          </a:r>
          <a:endParaRPr lang="en-US" sz="1300" kern="1200" dirty="0"/>
        </a:p>
      </dsp:txBody>
      <dsp:txXfrm>
        <a:off x="3113172" y="1376799"/>
        <a:ext cx="1396485" cy="930989"/>
      </dsp:txXfrm>
    </dsp:sp>
    <dsp:sp modelId="{730DE407-3D04-4AA7-ADB4-66BC28BCA638}">
      <dsp:nvSpPr>
        <dsp:cNvPr id="0" name=""/>
        <dsp:cNvSpPr/>
      </dsp:nvSpPr>
      <dsp:spPr>
        <a:xfrm>
          <a:off x="208036" y="2560165"/>
          <a:ext cx="2804185" cy="1121674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ptos Display" panose="020F0302020204030204"/>
            </a:rPr>
            <a:t>33%</a:t>
          </a:r>
          <a:endParaRPr lang="en-US" sz="3900" kern="1200" dirty="0"/>
        </a:p>
      </dsp:txBody>
      <dsp:txXfrm>
        <a:off x="768873" y="2560165"/>
        <a:ext cx="1682511" cy="1121674"/>
      </dsp:txXfrm>
    </dsp:sp>
    <dsp:sp modelId="{B9568EE7-8074-43D4-AC14-E05949DEDBD0}">
      <dsp:nvSpPr>
        <dsp:cNvPr id="0" name=""/>
        <dsp:cNvSpPr/>
      </dsp:nvSpPr>
      <dsp:spPr>
        <a:xfrm>
          <a:off x="2647677" y="2655507"/>
          <a:ext cx="2327474" cy="9309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 Display" panose="020F0302020204030204"/>
            </a:rPr>
            <a:t>Ultimately requiring major amputation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 Display" panose="020F0302020204030204"/>
            </a:rPr>
            <a:t>Due to Sepsis and  bypass failure</a:t>
          </a:r>
          <a:endParaRPr lang="en-US" sz="1300" kern="1200" dirty="0"/>
        </a:p>
      </dsp:txBody>
      <dsp:txXfrm>
        <a:off x="3113172" y="2655507"/>
        <a:ext cx="1396485" cy="93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64FC1-3103-7340-8104-2614E867AABC}" type="datetimeFigureOut">
              <a:rPr lang="en-LK" smtClean="0"/>
              <a:t>2026-05-16</a:t>
            </a:fld>
            <a:endParaRPr lang="en-L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D2A0-EF17-914F-9F03-8902951D2BD4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121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1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7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3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7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8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3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9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5/16/26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F_4860B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&amp;#39;s leg with a wound attached to it&#10;&#10;AI-generated content may be incorrect.">
            <a:extLst>
              <a:ext uri="{FF2B5EF4-FFF2-40B4-BE49-F238E27FC236}">
                <a16:creationId xmlns:a16="http://schemas.microsoft.com/office/drawing/2014/main" id="{59541FEC-A3F5-53CB-A2DE-0E22B821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6000"/>
          </a:blip>
          <a:srcRect l="9091" t="35849" r="-1" b="10209"/>
          <a:stretch>
            <a:fillRect/>
          </a:stretch>
        </p:blipFill>
        <p:spPr>
          <a:xfrm>
            <a:off x="156925" y="87096"/>
            <a:ext cx="7375720" cy="6857990"/>
          </a:xfrm>
          <a:prstGeom prst="ellipse">
            <a:avLst/>
          </a:prstGeom>
          <a:ln>
            <a:noFill/>
          </a:ln>
          <a:effectLst>
            <a:outerShdw blurRad="12700" dist="190500" dir="2700000">
              <a:srgbClr val="000000">
                <a:alpha val="40000"/>
              </a:srgbClr>
            </a:outerShdw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268" y="655944"/>
            <a:ext cx="9087258" cy="1673791"/>
          </a:xfrm>
          <a:solidFill>
            <a:schemeClr val="bg1">
              <a:lumMod val="85000"/>
            </a:schemeClr>
          </a:solidFill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</a:rPr>
              <a:t>Salvaging the 'Unsalvageable '  foot </a:t>
            </a:r>
            <a:br>
              <a:rPr lang="en-US" sz="2600" dirty="0">
                <a:solidFill>
                  <a:srgbClr val="C00000"/>
                </a:solidFill>
              </a:rPr>
            </a:br>
            <a:br>
              <a:rPr lang="en-US" sz="2600" dirty="0"/>
            </a:br>
            <a:r>
              <a:rPr lang="en-US" sz="2000" dirty="0"/>
              <a:t>A modified external fixation technique for complex diabetic Charcot Arthropathy in a resource limited setting – Initial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0337" y="4767818"/>
            <a:ext cx="3781623" cy="16737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2000" dirty="0"/>
              <a:t>                                                                        </a:t>
            </a:r>
            <a:r>
              <a:rPr lang="en-US" dirty="0"/>
              <a:t>Surgical Professorial Unit </a:t>
            </a:r>
          </a:p>
          <a:p>
            <a:pPr algn="l"/>
            <a:r>
              <a:rPr lang="en-US" sz="2000" dirty="0"/>
              <a:t> Dr Thushan Gunarathne(VVS)</a:t>
            </a:r>
          </a:p>
          <a:p>
            <a:pPr algn="l"/>
            <a:r>
              <a:rPr lang="en-US" sz="2000" dirty="0"/>
              <a:t> Dr R Gnanasekaram (VOS)</a:t>
            </a:r>
          </a:p>
          <a:p>
            <a:pPr algn="l"/>
            <a:r>
              <a:rPr lang="en-US" sz="2000" dirty="0"/>
              <a:t> Dr M R A Rahuman (SR)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4510-506A-0114-C45B-F8BEB4D1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C3C7E-6D86-20D0-6009-31DE4430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Low -cost external fixator provides a resilient salvage pathway in 'No-Option' scenarios but demand intense vigilance for high   complication rates.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technique offers a life-preserving alternative to major amputations despite of its complications.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Even feet considered unsalvageable may still be salvaged with innovation , meticulous debridement and affordable stabilization techniques.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Awaiting long term outcomes of QOL and survival.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8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A1A1-EA5D-AD28-BFE5-5892230A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en-LK"/>
              <a:t>Forecast of the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3689-5FEC-CB2F-9ABA-8E17D294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249"/>
            <a:ext cx="10515600" cy="4990714"/>
          </a:xfrm>
        </p:spPr>
        <p:txBody>
          <a:bodyPr>
            <a:normAutofit/>
          </a:bodyPr>
          <a:lstStyle/>
          <a:p>
            <a:r>
              <a:rPr lang="en-LK" sz="2000" dirty="0"/>
              <a:t>This study represents only an initial step towards a broader vision of patient-centered limb salvage care. </a:t>
            </a:r>
          </a:p>
          <a:p>
            <a:pPr marL="0" indent="0">
              <a:buNone/>
            </a:pPr>
            <a:endParaRPr lang="en-LK" sz="2000" dirty="0"/>
          </a:p>
          <a:p>
            <a:r>
              <a:rPr lang="en-LK" sz="2000" dirty="0"/>
              <a:t>The ultimate long-term goal is not merely wound healing, but the restoration of meaningful quality of life, functional mobility, and improved survival for these patients.</a:t>
            </a:r>
          </a:p>
          <a:p>
            <a:pPr marL="0" indent="0">
              <a:buNone/>
            </a:pPr>
            <a:endParaRPr lang="en-LK" sz="2000" dirty="0"/>
          </a:p>
          <a:p>
            <a:r>
              <a:rPr lang="en-LK" sz="2000" dirty="0"/>
              <a:t>Achieving this extends beyond ulcer healing and infection control, requiring a comprehensive rehabilitation strategy that incorporates appropriate footwear, orthotic support, gait optimization, and definitive Charcot foot reconstruction where indicated.</a:t>
            </a:r>
          </a:p>
          <a:p>
            <a:pPr marL="0" indent="0">
              <a:buNone/>
            </a:pPr>
            <a:endParaRPr lang="en-LK" sz="2000" dirty="0"/>
          </a:p>
          <a:p>
            <a:r>
              <a:rPr lang="en-LK" sz="2000" dirty="0"/>
              <a:t>This study also serves as an open invitation for closer collaboration with the orthopedic team, fostering a multidisciplinary partnership aimed at achieving the highest standard of patient care and functional recovery.</a:t>
            </a:r>
          </a:p>
          <a:p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48423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03D8-376E-BD0F-0DE5-1D11E8AF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491"/>
          </a:xfrm>
        </p:spPr>
        <p:txBody>
          <a:bodyPr>
            <a:normAutofit fontScale="90000"/>
          </a:bodyPr>
          <a:lstStyle/>
          <a:p>
            <a:r>
              <a:rPr lang="en-US" dirty="0"/>
              <a:t>Few of our achievements</a:t>
            </a:r>
          </a:p>
        </p:txBody>
      </p:sp>
      <p:pic>
        <p:nvPicPr>
          <p:cNvPr id="4" name="Content Placeholder 3" descr="A foot with a bruise on it&#10;&#10;AI-generated content may be incorrect.">
            <a:extLst>
              <a:ext uri="{FF2B5EF4-FFF2-40B4-BE49-F238E27FC236}">
                <a16:creationId xmlns:a16="http://schemas.microsoft.com/office/drawing/2014/main" id="{07B298EB-3A8B-453F-4BE1-F04C94FBE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321" y="1175149"/>
            <a:ext cx="1589074" cy="1768112"/>
          </a:xfrm>
          <a:prstGeom prst="rect">
            <a:avLst/>
          </a:prstGeom>
        </p:spPr>
      </p:pic>
      <p:pic>
        <p:nvPicPr>
          <p:cNvPr id="5" name="Picture 4" descr="A foot with a broken shell on it&#10;&#10;AI-generated content may be incorrect.">
            <a:extLst>
              <a:ext uri="{FF2B5EF4-FFF2-40B4-BE49-F238E27FC236}">
                <a16:creationId xmlns:a16="http://schemas.microsoft.com/office/drawing/2014/main" id="{4F5C63C9-534A-ED9D-8366-F419E1B1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338" y="1207062"/>
            <a:ext cx="1461625" cy="1773507"/>
          </a:xfrm>
          <a:prstGeom prst="rect">
            <a:avLst/>
          </a:prstGeom>
        </p:spPr>
      </p:pic>
      <p:pic>
        <p:nvPicPr>
          <p:cNvPr id="6" name="Picture 5" descr="A hand with a bandaged arm and a wound&#10;&#10;AI-generated content may be incorrect.">
            <a:extLst>
              <a:ext uri="{FF2B5EF4-FFF2-40B4-BE49-F238E27FC236}">
                <a16:creationId xmlns:a16="http://schemas.microsoft.com/office/drawing/2014/main" id="{64626028-15A0-651B-B3ED-FD25BBB20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658" y="1220549"/>
            <a:ext cx="1245836" cy="1739789"/>
          </a:xfrm>
          <a:prstGeom prst="rect">
            <a:avLst/>
          </a:prstGeom>
        </p:spPr>
      </p:pic>
      <p:pic>
        <p:nvPicPr>
          <p:cNvPr id="7" name="Picture 6" descr="A leg with metal rods attached to it&#10;&#10;AI-generated content may be incorrect.">
            <a:extLst>
              <a:ext uri="{FF2B5EF4-FFF2-40B4-BE49-F238E27FC236}">
                <a16:creationId xmlns:a16="http://schemas.microsoft.com/office/drawing/2014/main" id="{252AEC8B-36E8-E0D9-1260-3657FA9A0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740" y="1213806"/>
            <a:ext cx="1443082" cy="1733044"/>
          </a:xfrm>
          <a:prstGeom prst="rect">
            <a:avLst/>
          </a:prstGeom>
        </p:spPr>
      </p:pic>
      <p:pic>
        <p:nvPicPr>
          <p:cNvPr id="9" name="Picture 8" descr="A person&amp;#39;s foot with needles on it&#10;&#10;AI-generated content may be incorrect.">
            <a:extLst>
              <a:ext uri="{FF2B5EF4-FFF2-40B4-BE49-F238E27FC236}">
                <a16:creationId xmlns:a16="http://schemas.microsoft.com/office/drawing/2014/main" id="{A734C4F0-F359-CC85-155C-9087A8A05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2355" y="1220547"/>
            <a:ext cx="1380705" cy="1719559"/>
          </a:xfrm>
          <a:prstGeom prst="rect">
            <a:avLst/>
          </a:prstGeom>
        </p:spPr>
      </p:pic>
      <p:pic>
        <p:nvPicPr>
          <p:cNvPr id="10" name="Picture 9" descr="A wound on a foot&#10;&#10;AI-generated content may be incorrect.">
            <a:extLst>
              <a:ext uri="{FF2B5EF4-FFF2-40B4-BE49-F238E27FC236}">
                <a16:creationId xmlns:a16="http://schemas.microsoft.com/office/drawing/2014/main" id="{1F9423E0-51F8-8EB9-78A8-116D4BE74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646" y="4405459"/>
            <a:ext cx="1589749" cy="1753275"/>
          </a:xfrm>
          <a:prstGeom prst="rect">
            <a:avLst/>
          </a:prstGeom>
        </p:spPr>
      </p:pic>
      <p:pic>
        <p:nvPicPr>
          <p:cNvPr id="11" name="Picture 10" descr="A foot with a wound on it&#10;&#10;AI-generated content may be incorrect.">
            <a:extLst>
              <a:ext uri="{FF2B5EF4-FFF2-40B4-BE49-F238E27FC236}">
                <a16:creationId xmlns:a16="http://schemas.microsoft.com/office/drawing/2014/main" id="{42074DD8-E056-5216-C9DB-AFC29903A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073" y="4405458"/>
            <a:ext cx="1589749" cy="1753276"/>
          </a:xfrm>
          <a:prstGeom prst="rect">
            <a:avLst/>
          </a:prstGeom>
        </p:spPr>
      </p:pic>
      <p:pic>
        <p:nvPicPr>
          <p:cNvPr id="12" name="Picture 11" descr="A person&amp;#39;s leg with a wound on it&#10;&#10;AI-generated content may be incorrect.">
            <a:extLst>
              <a:ext uri="{FF2B5EF4-FFF2-40B4-BE49-F238E27FC236}">
                <a16:creationId xmlns:a16="http://schemas.microsoft.com/office/drawing/2014/main" id="{54835C5A-5BDA-42A5-B08A-EF5CF06C43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746" y="4405460"/>
            <a:ext cx="2243856" cy="17532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7E5093-E92E-3D67-85C4-85CDFE9361BE}"/>
              </a:ext>
            </a:extLst>
          </p:cNvPr>
          <p:cNvSpPr/>
          <p:nvPr/>
        </p:nvSpPr>
        <p:spPr>
          <a:xfrm>
            <a:off x="0" y="1302216"/>
            <a:ext cx="133397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/>
              <a:t>P</a:t>
            </a:r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LK">
                <a:solidFill>
                  <a:schemeClr val="tx1"/>
                </a:solidFill>
              </a:rPr>
              <a:t>atient 1</a:t>
            </a:r>
            <a:endParaRPr lang="en-L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33AAD-2F7D-942A-D745-5CC38A5CAF60}"/>
              </a:ext>
            </a:extLst>
          </p:cNvPr>
          <p:cNvSpPr/>
          <p:nvPr/>
        </p:nvSpPr>
        <p:spPr>
          <a:xfrm>
            <a:off x="46806" y="4374149"/>
            <a:ext cx="124036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/>
              <a:t>P</a:t>
            </a:r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LK">
                <a:solidFill>
                  <a:schemeClr val="tx1"/>
                </a:solidFill>
              </a:rPr>
              <a:t>atient 2</a:t>
            </a:r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4342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766A-E30E-7425-20AB-E754538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91" y="2471351"/>
            <a:ext cx="10515600" cy="1915298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  			Thank   you. </a:t>
            </a:r>
          </a:p>
        </p:txBody>
      </p:sp>
      <p:pic>
        <p:nvPicPr>
          <p:cNvPr id="3" name="Picture 2" descr="A wound on a foot&#10;&#10;AI-generated content may be incorrect.">
            <a:extLst>
              <a:ext uri="{FF2B5EF4-FFF2-40B4-BE49-F238E27FC236}">
                <a16:creationId xmlns:a16="http://schemas.microsoft.com/office/drawing/2014/main" id="{3773EFDD-12E6-FF7F-9513-184D4699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86" y="2492201"/>
            <a:ext cx="2070213" cy="1659670"/>
          </a:xfrm>
          <a:prstGeom prst="rect">
            <a:avLst/>
          </a:prstGeom>
        </p:spPr>
      </p:pic>
      <p:pic>
        <p:nvPicPr>
          <p:cNvPr id="4" name="Picture 3" descr="A close up of a wound on a foot&#10;&#10;AI-generated content may be incorrect.">
            <a:extLst>
              <a:ext uri="{FF2B5EF4-FFF2-40B4-BE49-F238E27FC236}">
                <a16:creationId xmlns:a16="http://schemas.microsoft.com/office/drawing/2014/main" id="{1A393491-B884-C4A2-7123-5D52314E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57" y="2492201"/>
            <a:ext cx="1996036" cy="1659670"/>
          </a:xfrm>
          <a:prstGeom prst="rect">
            <a:avLst/>
          </a:prstGeom>
        </p:spPr>
      </p:pic>
      <p:pic>
        <p:nvPicPr>
          <p:cNvPr id="5" name="Picture 4" descr="A close up of a leg&#10;&#10;AI-generated content may be incorrect.">
            <a:extLst>
              <a:ext uri="{FF2B5EF4-FFF2-40B4-BE49-F238E27FC236}">
                <a16:creationId xmlns:a16="http://schemas.microsoft.com/office/drawing/2014/main" id="{A132633B-4C14-AFBC-A024-62CDEE949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297" y="2492201"/>
            <a:ext cx="2865930" cy="1712814"/>
          </a:xfrm>
          <a:prstGeom prst="rect">
            <a:avLst/>
          </a:prstGeom>
        </p:spPr>
      </p:pic>
      <p:pic>
        <p:nvPicPr>
          <p:cNvPr id="6" name="Picture 5" descr="A person&amp;#39;s legs with a scar on their feet&#10;&#10;AI-generated content may be incorrect.">
            <a:extLst>
              <a:ext uri="{FF2B5EF4-FFF2-40B4-BE49-F238E27FC236}">
                <a16:creationId xmlns:a16="http://schemas.microsoft.com/office/drawing/2014/main" id="{D656500B-2607-22F9-7711-437415D94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897" y="2492201"/>
            <a:ext cx="1597125" cy="1712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A9B1CF-234F-1A15-A283-CF15A21250F1}"/>
              </a:ext>
            </a:extLst>
          </p:cNvPr>
          <p:cNvSpPr/>
          <p:nvPr/>
        </p:nvSpPr>
        <p:spPr>
          <a:xfrm>
            <a:off x="542439" y="1343023"/>
            <a:ext cx="14593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>
                <a:solidFill>
                  <a:schemeClr val="tx1"/>
                </a:solidFill>
              </a:rPr>
              <a:t>Patient 3</a:t>
            </a:r>
          </a:p>
        </p:txBody>
      </p:sp>
    </p:spTree>
    <p:extLst>
      <p:ext uri="{BB962C8B-B14F-4D97-AF65-F5344CB8AC3E}">
        <p14:creationId xmlns:p14="http://schemas.microsoft.com/office/powerpoint/2010/main" val="390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D806-9114-6D78-8B38-5A8385CD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74B7-E0C3-BC54-901D-864B71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61" y="1162930"/>
            <a:ext cx="11002425" cy="53702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Advanced Diabetic Charcot Foot ulcers with osteomyelitis involving midfoot and hindfoot which has poor outcomes often requires primary amputation.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Amputation carries a heavy burden, including a 5-year mortality rate as high as 70% and a 25–40% increase in oxygen consumption during gait.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Despite advances in amputation care , the lack of well developed prosthetic solutions and rehabilitation capable of fully restoring mobility and gait continues to negatively impact patient outcomes.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Consequently many amputees experience impaired quality of life , reduced functional independence and lower long-term survival rates.</a:t>
            </a:r>
          </a:p>
          <a:p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A8C0F2-8611-CC0A-C966-7E7DE5833A61}"/>
              </a:ext>
            </a:extLst>
          </p:cNvPr>
          <p:cNvSpPr/>
          <p:nvPr/>
        </p:nvSpPr>
        <p:spPr>
          <a:xfrm>
            <a:off x="467280" y="248529"/>
            <a:ext cx="4305924" cy="74689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190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7E23-5D50-B25D-9F9B-10927205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F614-20BB-167E-9C5B-92ED183F9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Circular External Fixation is an evolving treatment modality over recent years which salvages the limb.</a:t>
            </a:r>
          </a:p>
          <a:p>
            <a:r>
              <a:rPr lang="en-LK" altLang="en-LK" sz="2000">
                <a:solidFill>
                  <a:srgbClr val="000000"/>
                </a:solidFill>
              </a:rPr>
              <a:t>External fixation acts as a biological support system by addressing neuropathy, ischemia, and infection while providing surgical offloading. It redistributes weight-bearing forces away from the foot, reducing plantar pressure and promoting tissue healing.”</a:t>
            </a:r>
            <a:endParaRPr lang="en-US" dirty="0"/>
          </a:p>
          <a:p>
            <a:r>
              <a:rPr lang="en-US" sz="2000" dirty="0"/>
              <a:t>We introduced a modified low-cost external fixator construct for patients who were conventionally  planned to undergo  amputation.</a:t>
            </a:r>
          </a:p>
          <a:p>
            <a:endParaRPr lang="en-LK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7CA4E0-BCFE-39D4-5605-A249DDA9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LK" altLang="en-LK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endParaRPr kumimoji="0" lang="en-LK" altLang="en-L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90D7A1-0700-59AB-77FA-7C28E1B6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8057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1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Graphic spid="6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1549-9B53-82CD-B610-E0182357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42" y="314326"/>
            <a:ext cx="5317470" cy="1056174"/>
          </a:xfrm>
        </p:spPr>
        <p:txBody>
          <a:bodyPr anchor="b">
            <a:normAutofit/>
          </a:bodyPr>
          <a:lstStyle/>
          <a:p>
            <a:r>
              <a:rPr lang="en-US" sz="4000" dirty="0"/>
              <a:t>Methodology –</a:t>
            </a:r>
            <a:r>
              <a:rPr lang="en-US" sz="4000" dirty="0">
                <a:solidFill>
                  <a:srgbClr val="FF0000"/>
                </a:solidFill>
              </a:rPr>
              <a:t>PICO</a:t>
            </a:r>
            <a:r>
              <a:rPr lang="en-US" sz="4000" dirty="0"/>
              <a:t> tool</a:t>
            </a:r>
            <a:br>
              <a:rPr lang="en-US" sz="4000" dirty="0"/>
            </a:b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02DB4-6B6C-B1AC-0D46-78C7D1CEB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2" y="1025611"/>
            <a:ext cx="7134105" cy="5832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An observational prospective review conducted at a single tertiary care hospital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Patient Inclusion /Exclusion criteria :</a:t>
            </a:r>
            <a:endParaRPr lang="en-US" sz="1700" dirty="0"/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Patient selection – External Fixators should be considered when all of three are present. 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3" name="Picture 2" descr="A diagram of a diabetic foot&#10;&#10;AI-generated content may be incorrect.">
            <a:extLst>
              <a:ext uri="{FF2B5EF4-FFF2-40B4-BE49-F238E27FC236}">
                <a16:creationId xmlns:a16="http://schemas.microsoft.com/office/drawing/2014/main" id="{8BAAAC61-CF43-0FFA-0379-E6C6923C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657" y="1579226"/>
            <a:ext cx="4168607" cy="3598255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4EB585-635B-A8C0-BAAA-6DE17C93D8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35032"/>
              </p:ext>
            </p:extLst>
          </p:nvPr>
        </p:nvGraphicFramePr>
        <p:xfrm>
          <a:off x="1142642" y="2770757"/>
          <a:ext cx="6426812" cy="268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0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4" grpId="1" build="p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16094" y="468631"/>
            <a:ext cx="3200400" cy="132587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Consecutive </a:t>
            </a:r>
            <a:r>
              <a:rPr sz="1400" dirty="0">
                <a:solidFill>
                  <a:schemeClr val="tx1"/>
                </a:solidFill>
              </a:rPr>
              <a:t>Patients assessed for eligibility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sz="1400" dirty="0">
                <a:solidFill>
                  <a:schemeClr val="tx1"/>
                </a:solidFill>
              </a:rPr>
              <a:t>with diabetic/Charcot foot pathology</a:t>
            </a:r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100% of the patients are destined for conventional amputation.</a:t>
            </a:r>
            <a:endParaRPr sz="1400" dirty="0">
              <a:solidFill>
                <a:schemeClr val="tx1"/>
              </a:solidFill>
            </a:endParaRP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(n = </a:t>
            </a:r>
            <a:r>
              <a:rPr lang="en-US" sz="1400" dirty="0">
                <a:solidFill>
                  <a:schemeClr val="tx1"/>
                </a:solidFill>
              </a:rPr>
              <a:t>15</a:t>
            </a:r>
            <a:r>
              <a:rPr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24200" y="2074700"/>
            <a:ext cx="3200400" cy="132587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Met inclusion criteria: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• Severe ulcer (Wagner grade 3–4)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• Osteomyelitis / hindfoot involvement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• Mechanical instability / deformity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• Limb salvage intent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3170" y="5161177"/>
            <a:ext cx="3200400" cy="82296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Excluded patients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(n = 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  <a:r>
              <a:rPr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10400" y="2891480"/>
            <a:ext cx="3200400" cy="153964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accent6">
                    <a:lumMod val="75000"/>
                  </a:schemeClr>
                </a:solidFill>
              </a:rPr>
              <a:t>• CLTI without revascularization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accent6">
                    <a:lumMod val="75000"/>
                  </a:schemeClr>
                </a:solidFill>
              </a:rPr>
              <a:t>• Unable to follow-up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accent6">
                    <a:lumMod val="75000"/>
                  </a:schemeClr>
                </a:solidFill>
              </a:rPr>
              <a:t>• Financial constraints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– Lack of affordability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 b="1">
                <a:solidFill>
                  <a:srgbClr val="FFFFFF"/>
                </a:solidFill>
              </a:defRPr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Unavailability of EF</a:t>
            </a:r>
            <a:endParaRPr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accent6">
                    <a:lumMod val="75000"/>
                  </a:schemeClr>
                </a:solidFill>
              </a:rPr>
              <a:t>• Medically unfit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4200" y="5161177"/>
            <a:ext cx="3200400" cy="82296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Final study population included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for external fixation / limb salvage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analysis (n = </a:t>
            </a:r>
            <a:r>
              <a:rPr lang="en-US" sz="1400" dirty="0">
                <a:solidFill>
                  <a:schemeClr val="tx1"/>
                </a:solidFill>
              </a:rPr>
              <a:t>9</a:t>
            </a:r>
            <a:r>
              <a:rPr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8" name="Connector 7"/>
          <p:cNvCxnSpPr>
            <a:cxnSpLocks/>
            <a:stCxn id="3" idx="2"/>
            <a:endCxn id="4" idx="0"/>
          </p:cNvCxnSpPr>
          <p:nvPr/>
        </p:nvCxnSpPr>
        <p:spPr>
          <a:xfrm>
            <a:off x="4716294" y="1794510"/>
            <a:ext cx="8106" cy="280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>
            <a:cxnSpLocks/>
            <a:endCxn id="7" idx="0"/>
          </p:cNvCxnSpPr>
          <p:nvPr/>
        </p:nvCxnSpPr>
        <p:spPr>
          <a:xfrm>
            <a:off x="4724400" y="3469536"/>
            <a:ext cx="0" cy="169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>
            <a:cxnSpLocks/>
          </p:cNvCxnSpPr>
          <p:nvPr/>
        </p:nvCxnSpPr>
        <p:spPr>
          <a:xfrm>
            <a:off x="4724400" y="3729796"/>
            <a:ext cx="228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>
            <a:cxnSpLocks/>
            <a:endCxn id="5" idx="0"/>
          </p:cNvCxnSpPr>
          <p:nvPr/>
        </p:nvCxnSpPr>
        <p:spPr>
          <a:xfrm>
            <a:off x="8503370" y="4431129"/>
            <a:ext cx="0" cy="730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2641" y="6217920"/>
            <a:ext cx="534152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/>
            </a:pPr>
            <a:r>
              <a:rPr sz="1100" dirty="0"/>
              <a:t>STROBE-style flowchart demonstrating patient inclusion and exclusion methodology.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31B2AF-5A22-BBE2-027D-9E4D7F81093D}"/>
              </a:ext>
            </a:extLst>
          </p:cNvPr>
          <p:cNvSpPr/>
          <p:nvPr/>
        </p:nvSpPr>
        <p:spPr>
          <a:xfrm>
            <a:off x="4977097" y="3898585"/>
            <a:ext cx="530375" cy="228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6EF1C1-E74D-9DBB-25F1-D39A0FD61F08}"/>
              </a:ext>
            </a:extLst>
          </p:cNvPr>
          <p:cNvSpPr/>
          <p:nvPr/>
        </p:nvSpPr>
        <p:spPr>
          <a:xfrm>
            <a:off x="8610600" y="4524423"/>
            <a:ext cx="914400" cy="29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>
                <a:solidFill>
                  <a:schemeClr val="tx1"/>
                </a:solidFill>
              </a:rPr>
              <a:t>Yes</a:t>
            </a:r>
            <a:endParaRPr lang="en-L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D698-40FD-8391-9D87-18F5489F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79" y="300942"/>
            <a:ext cx="10515600" cy="606513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Interventions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	Radical debridement and sequestrectomy to control the active septic load.</a:t>
            </a:r>
            <a:endParaRPr lang="en-LK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Application of a modified unilateral low-cost external fixator (100% of cases) to provide immediate post-operative stability.</a:t>
            </a:r>
            <a:endParaRPr lang="en-LK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900" dirty="0"/>
              <a:t>3.	Post-operative monitoring, including daily assessment of toe movement—the "distal neurological vital sign"—to screen for nerve integrity ( deep peroneal/tibial ) and early vascular compromise.</a:t>
            </a:r>
            <a:endParaRPr lang="en-LK" sz="19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400" b="1" dirty="0">
                <a:solidFill>
                  <a:srgbClr val="FF0000"/>
                </a:solidFill>
              </a:rPr>
              <a:t>Comparison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dirty="0"/>
              <a:t>  	</a:t>
            </a:r>
            <a:r>
              <a:rPr lang="en-LK" dirty="0"/>
              <a:t> </a:t>
            </a:r>
            <a:r>
              <a:rPr lang="en-LK" sz="1800" dirty="0"/>
              <a:t>This study compares the quality of life, limb salvage rates, survival outcomes, wound healing, and complication profiles between amputation and external fixation in patients with Diabetic charcot foot ulcers.</a:t>
            </a:r>
          </a:p>
          <a:p>
            <a:pPr marL="0" indent="0">
              <a:buNone/>
            </a:pPr>
            <a:endParaRPr lang="en-LK" sz="18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C9B15-682C-25DE-F02D-3BB56841B3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65" y="2282521"/>
            <a:ext cx="2244618" cy="139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27FA5-E818-EA1E-85BF-6927AD171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69" y="2282521"/>
            <a:ext cx="2763517" cy="14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4EA84-3425-7643-AA55-223C17F0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/>
          <a:lstStyle/>
          <a:p>
            <a:r>
              <a:rPr lang="en-LK">
                <a:solidFill>
                  <a:srgbClr val="FF0000"/>
                </a:solidFill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32C2-5ACC-0128-9E7D-2604A88E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4"/>
            <a:ext cx="10515600" cy="45596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LK" u="sng"/>
              <a:t>Demographic and baseline characteristics</a:t>
            </a:r>
          </a:p>
          <a:p>
            <a:pPr marL="0" indent="0">
              <a:buNone/>
            </a:pPr>
            <a:endParaRPr lang="en-LK" u="sng"/>
          </a:p>
          <a:p>
            <a:pPr lvl="1">
              <a:buFont typeface="Wingdings" pitchFamily="2" charset="2"/>
              <a:buChar char="§"/>
            </a:pPr>
            <a:r>
              <a:rPr lang="en-LK"/>
              <a:t>Number of patients – Nine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Mean age -55.8 years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Male sex -67% (n=7)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Median duration of Diabetes – 12 years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Study duration – March 2024 to November 2025</a:t>
            </a:r>
          </a:p>
          <a:p>
            <a:pPr marL="457200" lvl="1" indent="0">
              <a:buNone/>
            </a:pPr>
            <a:endParaRPr lang="en-LK"/>
          </a:p>
          <a:p>
            <a:pPr marL="0" indent="0">
              <a:buNone/>
            </a:pPr>
            <a:r>
              <a:rPr lang="en-LK" u="sng"/>
              <a:t>Ulcer characteristics</a:t>
            </a:r>
          </a:p>
          <a:p>
            <a:pPr marL="0" indent="0">
              <a:buNone/>
            </a:pPr>
            <a:endParaRPr lang="en-LK"/>
          </a:p>
          <a:p>
            <a:pPr lvl="1">
              <a:buFont typeface="Wingdings" pitchFamily="2" charset="2"/>
              <a:buChar char="§"/>
            </a:pPr>
            <a:r>
              <a:rPr lang="en-LK"/>
              <a:t>Forefoot ulcers -22%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Midfoot ulcers -11%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Hindfoot ulcers -67%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Wagner grade 3,4 – 100%</a:t>
            </a:r>
          </a:p>
          <a:p>
            <a:pPr lvl="1">
              <a:buFont typeface="Wingdings" pitchFamily="2" charset="2"/>
              <a:buChar char="§"/>
            </a:pPr>
            <a:r>
              <a:rPr lang="en-LK"/>
              <a:t>Osteomyelitis present -22%</a:t>
            </a:r>
          </a:p>
          <a:p>
            <a:pPr marL="0" indent="0">
              <a:buNone/>
            </a:pPr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8947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741B-54CF-260E-E80E-AD0A287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A5075-76D8-03A4-DE27-8819CBDBC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094350-4133-D91F-C689-AC68E0BC42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812106"/>
              </p:ext>
            </p:extLst>
          </p:nvPr>
        </p:nvGraphicFramePr>
        <p:xfrm>
          <a:off x="836612" y="1492249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BFACE-BF78-F8FC-DACF-1732C16DD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2000" dirty="0"/>
          </a:p>
          <a:p>
            <a:endParaRPr lang="en-US" dirty="0"/>
          </a:p>
        </p:txBody>
      </p:sp>
      <p:graphicFrame>
        <p:nvGraphicFramePr>
          <p:cNvPr id="1124" name="Content Placeholder 1123">
            <a:extLst>
              <a:ext uri="{FF2B5EF4-FFF2-40B4-BE49-F238E27FC236}">
                <a16:creationId xmlns:a16="http://schemas.microsoft.com/office/drawing/2014/main" id="{8A22667F-097A-9BF8-CA78-B437409396C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693511"/>
              </p:ext>
            </p:extLst>
          </p:nvPr>
        </p:nvGraphicFramePr>
        <p:xfrm>
          <a:off x="6019801" y="1492249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09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12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6446-4571-51E5-FD43-7EE363FE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297A7-2A86-1216-E01C-8FEB0169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483007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900" dirty="0"/>
              <a:t>            Small sample size - The study was initiated with 15 patients but could  complete the follow up ,up to now only for   	9 patients. </a:t>
            </a:r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r>
              <a:rPr lang="en-GB" sz="4900" dirty="0"/>
              <a:t>          Resource scarcity- Lack of affordability of the patients and unavailability of the  external fixators at the tertiary 	care centre.</a:t>
            </a:r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r>
              <a:rPr lang="en-GB" sz="4900" dirty="0"/>
              <a:t>          Single centre study ( Tertiary Care)</a:t>
            </a:r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r>
              <a:rPr lang="en-GB" sz="4900" dirty="0"/>
              <a:t>          Duration of the study</a:t>
            </a:r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r>
              <a:rPr lang="en-GB" sz="4900" dirty="0"/>
              <a:t>          No universal fixation frame 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300" dirty="0"/>
              <a:t>         </a:t>
            </a:r>
          </a:p>
          <a:p>
            <a:pPr marL="0" indent="0">
              <a:buNone/>
            </a:pPr>
            <a:r>
              <a:rPr lang="en-GB" dirty="0"/>
              <a:t>       </a:t>
            </a:r>
          </a:p>
          <a:p>
            <a:pPr marL="0" indent="0">
              <a:buNone/>
            </a:pPr>
            <a:r>
              <a:rPr lang="en-GB" dirty="0"/>
              <a:t>        </a:t>
            </a:r>
            <a:r>
              <a:rPr lang="en-LK" dirty="0"/>
              <a:t>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5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2769</TotalTime>
  <Words>926</Words>
  <Application>Microsoft Macintosh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Office Theme</vt:lpstr>
      <vt:lpstr>Salvaging the 'Unsalvageable '  foot   A modified external fixation technique for complex diabetic Charcot Arthropathy in a resource limited setting – Initial Results</vt:lpstr>
      <vt:lpstr>Introduction</vt:lpstr>
      <vt:lpstr>PowerPoint Presentation</vt:lpstr>
      <vt:lpstr>Methodology –PICO tool </vt:lpstr>
      <vt:lpstr>PowerPoint Presentation</vt:lpstr>
      <vt:lpstr>PowerPoint Presentation</vt:lpstr>
      <vt:lpstr>Outcomes</vt:lpstr>
      <vt:lpstr> </vt:lpstr>
      <vt:lpstr>Limitations</vt:lpstr>
      <vt:lpstr>conclusion</vt:lpstr>
      <vt:lpstr>Forecast of the study </vt:lpstr>
      <vt:lpstr>Few of our achievements</vt:lpstr>
      <vt:lpstr>     Thank  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Salvaging the 'Unsalvageable '  foot   A modified external fixation technique for complex diabetic Charcot Arthropathy in a resource limited setting</dc:title>
  <dc:creator/>
  <cp:lastModifiedBy>05 493</cp:lastModifiedBy>
  <cp:revision>468</cp:revision>
  <dcterms:created xsi:type="dcterms:W3CDTF">2026-05-12T10:44:04Z</dcterms:created>
  <dcterms:modified xsi:type="dcterms:W3CDTF">2026-05-17T18:24:55Z</dcterms:modified>
</cp:coreProperties>
</file>