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87" r:id="rId2"/>
    <p:sldId id="290" r:id="rId3"/>
    <p:sldId id="291" r:id="rId4"/>
    <p:sldId id="289" r:id="rId5"/>
    <p:sldId id="295" r:id="rId6"/>
    <p:sldId id="294" r:id="rId7"/>
    <p:sldId id="293" r:id="rId8"/>
    <p:sldId id="297" r:id="rId9"/>
    <p:sldId id="292" r:id="rId10"/>
    <p:sldId id="29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notesMaster" Target="notesMasters/notesMaster1.xml" /><Relationship Id="rId2" Type="http://schemas.openxmlformats.org/officeDocument/2006/relationships/slide" Target="slides/slide1.xml" /><Relationship Id="rId16" Type="http://schemas.openxmlformats.org/officeDocument/2006/relationships/tableStyles" Target="tableStyles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slide" Target="slides/slide10.xml" /><Relationship Id="rId5" Type="http://schemas.openxmlformats.org/officeDocument/2006/relationships/slide" Target="slides/slide4.xml" /><Relationship Id="rId15" Type="http://schemas.openxmlformats.org/officeDocument/2006/relationships/theme" Target="theme/theme1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viewProps" Target="viewProps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C08AE0-FFC3-6B44-AF29-CBB8C006898C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49BB11-7E60-E949-BC28-FC5531B70E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1416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 /><Relationship Id="rId2" Type="http://schemas.openxmlformats.org/officeDocument/2006/relationships/hyperlink" Target="https://gamma.app/?utm_source=made-with-gamma" TargetMode="External" /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AFD4BA-9FB6-EFDF-FCA5-41C37B2DE4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4CDE7E-0CF4-21EE-AFF7-63586D784E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8A158-EAE9-A83D-7DA1-E390AB96A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3765-3FBC-DA0E-31AF-14D677B47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C67DD4-CFD7-9F5A-DF15-8D54FB4E6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96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6D5DD-26FF-2E4E-A039-B917185F8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CFDDC1-0A21-44FE-C7C6-E2CB5DA8EC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54178-971A-749D-F9F8-841144BF2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E18A5D-E6CB-CEBA-A60A-B830F8FFC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F35F95-8869-C83B-85A1-3E2D951DD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9964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184E9A-4024-E412-1203-756ABF59416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A9BB9B-9A5D-213E-724F-05C6B52E37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21883E-FF1C-3616-16C0-065BF6939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BCEC39-DFEF-B946-E690-3B73D6B1B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2DFEAE-F754-7046-2A2D-861B0A59D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728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lide 9 master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6F4F4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/>
        </p:spPr>
      </p:sp>
      <p:pic>
        <p:nvPicPr>
          <p:cNvPr id="4" name="Image 0" descr="preencoded.png">
            <a:hlinkClick r:id="rId2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05574" y="6459321"/>
            <a:ext cx="1429124" cy="341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258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D3ED9-F41F-235F-2269-0DD54E4E7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43BECF-464E-85FA-C9FC-6D8955625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710336-619F-5F81-5FCA-3BA966615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F35838-C2FF-E78A-F0A3-9F1403344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9DAC0-5088-80B1-C551-A0CD171FC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90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FFB8E1-A644-9B88-6EC7-F3FB79C43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BAF991-7B20-8B7B-8648-48EC267B92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6AF3B5-BFC8-C7F8-A9DB-4DD43DAFB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AF9C24-5CEA-3011-08F5-4508AD882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C7DBB6-DA6F-079F-2C20-CDA94286CE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61617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88702-F65A-8F5C-500D-17C4AB6C95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D41F8B-DE37-CD84-545D-FA6C5F13F9F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AF4439-97A4-26EF-098B-7E08DCC7B5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8921B-00F6-E786-F345-D83F5C8ACE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54A268-3ED5-21BC-BC7D-9C04FB0A6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0D905-BB25-E6A2-5452-DFE48FEF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8388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16F4D-24B5-813E-3ED1-D6781BBB4A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EDE55ED-5247-2655-4131-EB0B30B012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449CD3-81FC-5901-B052-A84A07752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EB634E-D34B-417A-0C97-6F68F3BF75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0F7E9F-E860-D889-6ED5-0B5B4B9D85E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641CCD-EB52-E972-3440-5F7C098E2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6AFF5CF-E639-0F46-2C07-F15347A73C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7DE1F77-FFFF-9347-F411-D2CF7B52A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45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24D1E-3693-F23E-8C1C-F18A743050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EF1FED-6855-CCD6-0B5D-1E7E08C4BF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87F0B5-3BDD-877C-4EA3-CA33DF4B7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2A8F0C8-1936-4013-03DA-E19EFB17B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652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958330D-E9D8-74D4-458C-77DEC2334B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A2300D-7E5E-8B3C-D0AC-3823053A2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723C10-BC6F-74C7-1770-773299D51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1592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603EBB-E7A0-125E-7E69-CA529B51E0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A99DF-F292-99CE-B840-BA1475F7B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7ABFE0-96E5-F4BE-D3DE-5D1E5EC7B6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199E6E-952C-3661-F024-F78D385F4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2B2A14-9FEF-0240-887A-D35087490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1753B8F-BEC0-E553-78C2-0AA8C015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531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87B9BD-C923-EE42-6674-C14A2D691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507262B-E225-8EAB-58CA-5744877D37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A430D7-2B58-6844-B90D-86F8A3342C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C60138-9D49-8D7F-F4B1-160B88AC2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916B79-C523-75F9-8410-34A9F1DF1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87CBD2-E162-9434-92BF-1F775BE8D1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944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13" Type="http://schemas.openxmlformats.org/officeDocument/2006/relationships/theme" Target="../theme/theme1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slideLayout" Target="../slideLayouts/slideLayout12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F4A0D03-9DE3-4594-C8A3-045EDEEB52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82F192-B5CE-FA3A-2502-F4D3B2539B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08B2F9-D48C-380E-370F-346DD1D94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3FFC8F-C85E-8947-80BA-E7E4C147B0E7}" type="datetimeFigureOut">
              <a:rPr lang="en-US" smtClean="0"/>
              <a:t>5/15/2026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7F7E88-F8C4-05EE-118B-485C3520C9C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B50B7-D0BC-29B6-A548-267239A69A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7850293-0E09-3844-94B2-D2D2445602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958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7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EC92B07-9BF6-9FC8-9F22-74C019421CA7}"/>
              </a:ext>
            </a:extLst>
          </p:cNvPr>
          <p:cNvSpPr txBox="1">
            <a:spLocks/>
          </p:cNvSpPr>
          <p:nvPr/>
        </p:nvSpPr>
        <p:spPr>
          <a:xfrm>
            <a:off x="947104" y="1200675"/>
            <a:ext cx="10550388" cy="3212387"/>
          </a:xfrm>
          <a:prstGeom prst="rect">
            <a:avLst/>
          </a:prstGeom>
        </p:spPr>
        <p:txBody>
          <a:bodyPr anchor="t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4800" b="1" dirty="0">
                <a:latin typeface="Calibri" panose="020F0502020204030204" pitchFamily="34" charset="0"/>
              </a:rPr>
              <a:t>Outcomes of open versus endovascular revascularization for Chronic Limb-Threatening Ischaemia: </a:t>
            </a:r>
          </a:p>
          <a:p>
            <a:pPr algn="ctr"/>
            <a:r>
              <a:rPr lang="en-GB" sz="4800" b="1" dirty="0">
                <a:latin typeface="Calibri" panose="020F0502020204030204" pitchFamily="34" charset="0"/>
              </a:rPr>
              <a:t>A Single-centre experience from National hospital Kandy</a:t>
            </a:r>
            <a:endParaRPr lang="en-US" sz="4800" b="1" dirty="0">
              <a:latin typeface="Calibri" panose="020F0502020204030204" pitchFamily="34" charset="0"/>
              <a:ea typeface="Georgia Pro Semibold" panose="02000000000000000000" pitchFamily="2" charset="0"/>
              <a:cs typeface="Arial Black" panose="020B0604020202020204" pitchFamily="34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AA48CB1-7013-EC37-B7DF-4B98064F66D3}"/>
              </a:ext>
            </a:extLst>
          </p:cNvPr>
          <p:cNvSpPr txBox="1">
            <a:spLocks/>
          </p:cNvSpPr>
          <p:nvPr/>
        </p:nvSpPr>
        <p:spPr>
          <a:xfrm>
            <a:off x="2040262" y="4621678"/>
            <a:ext cx="8364072" cy="2055295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sz="2000" b="1" dirty="0">
                <a:latin typeface="Calibri" panose="020F0502020204030204" pitchFamily="34" charset="0"/>
              </a:rPr>
              <a:t>L. Thanoosan¹, B.G. Jayawickrama¹, N.G.S.S. Nanayakkara²</a:t>
            </a:r>
          </a:p>
          <a:p>
            <a:pPr marL="0" indent="0" algn="ctr">
              <a:buNone/>
            </a:pPr>
            <a:r>
              <a:rPr lang="en-GB" sz="2000" b="1" dirty="0">
                <a:latin typeface="Calibri" panose="020F0502020204030204" pitchFamily="34" charset="0"/>
              </a:rPr>
              <a:t>¹National Hospital Kandy, Sri Lanka (Registrar in General Surgery, Consultant Vascular and Transplant Surgeon)</a:t>
            </a:r>
          </a:p>
          <a:p>
            <a:pPr marL="0" indent="0" algn="ctr">
              <a:buNone/>
            </a:pPr>
            <a:r>
              <a:rPr lang="en-GB" sz="2000" b="1" dirty="0">
                <a:latin typeface="Calibri" panose="020F0502020204030204" pitchFamily="34" charset="0"/>
              </a:rPr>
              <a:t>²Temporary Demonstrator, Department of Mathematics, </a:t>
            </a:r>
          </a:p>
          <a:p>
            <a:pPr marL="0" indent="0" algn="ctr">
              <a:buNone/>
            </a:pPr>
            <a:r>
              <a:rPr lang="en-GB" sz="2000" b="1" dirty="0">
                <a:latin typeface="Calibri" panose="020F0502020204030204" pitchFamily="34" charset="0"/>
              </a:rPr>
              <a:t>Faculty of Science, University of </a:t>
            </a:r>
            <a:r>
              <a:rPr lang="en-GB" sz="2000" b="1" dirty="0" err="1">
                <a:latin typeface="Calibri" panose="020F0502020204030204" pitchFamily="34" charset="0"/>
              </a:rPr>
              <a:t>Ruhuna</a:t>
            </a:r>
            <a:endParaRPr lang="en-GB" sz="2000" b="1" dirty="0">
              <a:latin typeface="Calibri" panose="020F0502020204030204" pitchFamily="34" charset="0"/>
            </a:endParaRPr>
          </a:p>
          <a:p>
            <a:pPr algn="ctr"/>
            <a:endParaRPr lang="en-US" sz="20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78034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FF16A349-56AB-7B7A-3657-ECE8762C43CF}"/>
              </a:ext>
            </a:extLst>
          </p:cNvPr>
          <p:cNvSpPr txBox="1">
            <a:spLocks/>
          </p:cNvSpPr>
          <p:nvPr/>
        </p:nvSpPr>
        <p:spPr>
          <a:xfrm>
            <a:off x="712694" y="1464235"/>
            <a:ext cx="10515600" cy="523268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GB" sz="9600" dirty="0">
              <a:solidFill>
                <a:schemeClr val="bg2"/>
              </a:solidFill>
              <a:latin typeface="Georgia Pro Semibold" panose="02040302050405020303" pitchFamily="18" charset="0"/>
            </a:endParaRPr>
          </a:p>
          <a:p>
            <a:r>
              <a:rPr lang="en-GB" sz="9600" dirty="0">
                <a:solidFill>
                  <a:schemeClr val="bg2"/>
                </a:solidFill>
                <a:latin typeface="Georgia Pro Semibold" panose="02040302050405020303" pitchFamily="18" charset="0"/>
              </a:rPr>
              <a:t>  Thank you...</a:t>
            </a:r>
            <a:endParaRPr lang="en-US" sz="9600" dirty="0">
              <a:solidFill>
                <a:schemeClr val="bg2"/>
              </a:solidFill>
              <a:latin typeface="Georgia Pro Semibold" panose="020403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7059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AF6F1F00-2D2D-17EE-4E93-90D15A87B7A1}"/>
              </a:ext>
            </a:extLst>
          </p:cNvPr>
          <p:cNvSpPr txBox="1"/>
          <p:nvPr/>
        </p:nvSpPr>
        <p:spPr>
          <a:xfrm>
            <a:off x="200209" y="1259018"/>
            <a:ext cx="11238754" cy="646331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l"/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Disclosure </a:t>
            </a: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  <a:sym typeface="Wingdings" pitchFamily="2" charset="2"/>
              </a:rPr>
              <a:t> </a:t>
            </a: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No conflicts of interest to declare.</a:t>
            </a:r>
            <a:endParaRPr lang="en-US" sz="36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85DDC9C-8C42-AF27-DEC6-32A75BAA0C4A}"/>
              </a:ext>
            </a:extLst>
          </p:cNvPr>
          <p:cNvSpPr txBox="1">
            <a:spLocks/>
          </p:cNvSpPr>
          <p:nvPr/>
        </p:nvSpPr>
        <p:spPr>
          <a:xfrm>
            <a:off x="200209" y="2115849"/>
            <a:ext cx="7507195" cy="941116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Background &amp; Rationale 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74B9318-4345-2ADD-FFBD-AC238039DCBA}"/>
              </a:ext>
            </a:extLst>
          </p:cNvPr>
          <p:cNvSpPr txBox="1"/>
          <p:nvPr/>
        </p:nvSpPr>
        <p:spPr>
          <a:xfrm>
            <a:off x="318993" y="3318570"/>
            <a:ext cx="10886889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</a:t>
            </a:r>
            <a:r>
              <a:rPr lang="en-GB" sz="3200" b="1" dirty="0">
                <a:latin typeface="Calibri" panose="020F0502020204030204" pitchFamily="34" charset="0"/>
                <a:ea typeface="Abadi" panose="02000000000000000000" pitchFamily="2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CLTI is the end stage of peripheral arterial disease</a:t>
            </a:r>
            <a:endParaRPr lang="en-GB" sz="32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 Associated with high rates of 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ea typeface="Abadi" panose="02000000000000000000" pitchFamily="2" charset="0"/>
              </a:rPr>
              <a:t>amputation</a:t>
            </a:r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 and 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ea typeface="Abadi" panose="02000000000000000000" pitchFamily="2" charset="0"/>
              </a:rPr>
              <a:t>mortality</a:t>
            </a:r>
            <a:endParaRPr lang="en-GB" sz="3200" b="1" dirty="0">
              <a:solidFill>
                <a:srgbClr val="C00000"/>
              </a:solidFill>
              <a:latin typeface="Calibri" panose="020F0502020204030204" pitchFamily="34" charset="0"/>
              <a:ea typeface="Abadi" panose="02000000000000000000" pitchFamily="2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 Revascularization is essential for limb salvage</a:t>
            </a:r>
            <a:endParaRPr lang="en-GB" sz="32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 Open and endovascular techniques are widely used</a:t>
            </a:r>
            <a:endParaRPr lang="en-GB" sz="32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 Comparative data from resource-limited settings are limited</a:t>
            </a:r>
            <a:endParaRPr lang="en-GB" sz="32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r>
              <a:rPr lang="en-US" sz="3200" b="1" dirty="0">
                <a:latin typeface="Calibri" panose="020F0502020204030204" pitchFamily="34" charset="0"/>
                <a:ea typeface="Abadi" panose="02000000000000000000" pitchFamily="2" charset="0"/>
              </a:rPr>
              <a:t>• This study evaluates outcomes following revascularization for </a:t>
            </a:r>
            <a:r>
              <a:rPr lang="en-GB" sz="3200" b="1" dirty="0">
                <a:latin typeface="Calibri" panose="020F0502020204030204" pitchFamily="34" charset="0"/>
                <a:ea typeface="Abadi" panose="02000000000000000000" pitchFamily="2" charset="0"/>
              </a:rPr>
              <a:t>   </a:t>
            </a:r>
          </a:p>
          <a:p>
            <a:r>
              <a:rPr lang="en-GB" sz="3200" b="1" dirty="0">
                <a:latin typeface="Calibri" panose="020F0502020204030204" pitchFamily="34" charset="0"/>
                <a:ea typeface="Abadi" panose="02000000000000000000" pitchFamily="2" charset="0"/>
              </a:rPr>
              <a:t>   CLTI at NHK</a:t>
            </a:r>
            <a:endParaRPr lang="en-US" sz="3200" b="1" dirty="0">
              <a:latin typeface="Calibri" panose="020F0502020204030204" pitchFamily="34" charset="0"/>
              <a:ea typeface="Abadi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5399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4AA79448-0E97-AB26-D5BE-1FE8C3C08BC4}"/>
              </a:ext>
            </a:extLst>
          </p:cNvPr>
          <p:cNvSpPr txBox="1">
            <a:spLocks/>
          </p:cNvSpPr>
          <p:nvPr/>
        </p:nvSpPr>
        <p:spPr>
          <a:xfrm>
            <a:off x="831851" y="1145054"/>
            <a:ext cx="5954432" cy="80963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 anchor="ctr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B</a:t>
            </a:r>
            <a:r>
              <a:rPr lang="en-GB" b="1" dirty="0" err="1">
                <a:solidFill>
                  <a:schemeClr val="bg1"/>
                </a:solidFill>
                <a:latin typeface="Calibri" panose="020F0502020204030204" pitchFamily="34" charset="0"/>
              </a:rPr>
              <a:t>aseline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 Characteristics 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C09F44-1D93-5A1F-8A24-B36ACD98CC0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22" y="1954688"/>
            <a:ext cx="11144427" cy="490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40644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CCFC7852-216C-827C-9CC2-6BCB226350B4}"/>
              </a:ext>
            </a:extLst>
          </p:cNvPr>
          <p:cNvSpPr txBox="1">
            <a:spLocks/>
          </p:cNvSpPr>
          <p:nvPr/>
        </p:nvSpPr>
        <p:spPr>
          <a:xfrm>
            <a:off x="94050" y="1171946"/>
            <a:ext cx="6024284" cy="656854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Study 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d</a:t>
            </a:r>
            <a:r>
              <a:rPr lang="en-US" b="1" dirty="0" err="1">
                <a:solidFill>
                  <a:schemeClr val="bg1"/>
                </a:solidFill>
                <a:latin typeface="Calibri" panose="020F0502020204030204" pitchFamily="34" charset="0"/>
              </a:rPr>
              <a:t>esign</a:t>
            </a: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 &amp; Methods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C071E60-B863-4557-D0D6-CD62960BB3E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6" t="3461" b="3420"/>
          <a:stretch/>
        </p:blipFill>
        <p:spPr>
          <a:xfrm>
            <a:off x="96455" y="1828800"/>
            <a:ext cx="12001495" cy="4942390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AD81E3F-8801-C8BE-B5D4-3FDFEA31D2CD}"/>
              </a:ext>
            </a:extLst>
          </p:cNvPr>
          <p:cNvSpPr txBox="1"/>
          <p:nvPr/>
        </p:nvSpPr>
        <p:spPr>
          <a:xfrm>
            <a:off x="2178424" y="6396335"/>
            <a:ext cx="5576048" cy="461665"/>
          </a:xfrm>
          <a:prstGeom prst="rect">
            <a:avLst/>
          </a:prstGeom>
          <a:solidFill>
            <a:schemeClr val="accent1"/>
          </a:solidFill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chemeClr val="bg1"/>
                </a:solidFill>
                <a:latin typeface="Calibri" panose="020F0502020204030204" pitchFamily="34" charset="0"/>
                <a:ea typeface="Abadi" panose="02000000000000000000" pitchFamily="2" charset="0"/>
              </a:rPr>
              <a:t>Period September 2024 to December 2025</a:t>
            </a:r>
          </a:p>
        </p:txBody>
      </p:sp>
    </p:spTree>
    <p:extLst>
      <p:ext uri="{BB962C8B-B14F-4D97-AF65-F5344CB8AC3E}">
        <p14:creationId xmlns:p14="http://schemas.microsoft.com/office/powerpoint/2010/main" val="16106753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8C6E6A85-F34C-46D5-88A3-8932070546BA}"/>
              </a:ext>
            </a:extLst>
          </p:cNvPr>
          <p:cNvSpPr txBox="1">
            <a:spLocks/>
          </p:cNvSpPr>
          <p:nvPr/>
        </p:nvSpPr>
        <p:spPr>
          <a:xfrm>
            <a:off x="274170" y="1154017"/>
            <a:ext cx="4790889" cy="773395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Primary 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o</a:t>
            </a:r>
            <a:r>
              <a:rPr lang="en-US" b="1" dirty="0" err="1">
                <a:solidFill>
                  <a:schemeClr val="bg1"/>
                </a:solidFill>
                <a:latin typeface="Calibri" panose="020F0502020204030204" pitchFamily="34" charset="0"/>
              </a:rPr>
              <a:t>utcomes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4813B8-DE29-15B4-8A00-DEBF06CB215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2" t="17561" r="3164" b="2841"/>
          <a:stretch/>
        </p:blipFill>
        <p:spPr>
          <a:xfrm>
            <a:off x="731743" y="1984662"/>
            <a:ext cx="10079692" cy="479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8937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57EC494C-E795-D179-49E9-840BCB9C331A}"/>
              </a:ext>
            </a:extLst>
          </p:cNvPr>
          <p:cNvSpPr txBox="1">
            <a:spLocks/>
          </p:cNvSpPr>
          <p:nvPr/>
        </p:nvSpPr>
        <p:spPr>
          <a:xfrm>
            <a:off x="471393" y="1198842"/>
            <a:ext cx="10268325" cy="692712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Secondary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 o</a:t>
            </a:r>
            <a:r>
              <a:rPr lang="en-US" b="1" dirty="0" err="1">
                <a:solidFill>
                  <a:schemeClr val="bg1"/>
                </a:solidFill>
                <a:latin typeface="Calibri" panose="020F0502020204030204" pitchFamily="34" charset="0"/>
              </a:rPr>
              <a:t>utcomes</a:t>
            </a:r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 &amp; Statistical </a:t>
            </a:r>
            <a:r>
              <a:rPr lang="en-GB" b="1" dirty="0">
                <a:solidFill>
                  <a:schemeClr val="bg1"/>
                </a:solidFill>
                <a:latin typeface="Calibri" panose="020F0502020204030204" pitchFamily="34" charset="0"/>
              </a:rPr>
              <a:t>a</a:t>
            </a:r>
            <a:r>
              <a:rPr lang="en-US" b="1" dirty="0" err="1">
                <a:solidFill>
                  <a:schemeClr val="bg1"/>
                </a:solidFill>
                <a:latin typeface="Calibri" panose="020F0502020204030204" pitchFamily="34" charset="0"/>
              </a:rPr>
              <a:t>nalysis</a:t>
            </a:r>
            <a:endParaRPr lang="en-US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5F7C0C9-2415-8973-59FA-84080721B07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540" y="2008094"/>
            <a:ext cx="10364093" cy="484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7648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68B503CC-FD76-CA0F-E6A8-ACCEACB178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5" t="758" r="1747" b="2691"/>
          <a:stretch/>
        </p:blipFill>
        <p:spPr>
          <a:xfrm>
            <a:off x="107576" y="1568824"/>
            <a:ext cx="11779624" cy="5145742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7789F4AC-0078-2C3B-9DAD-429070A5BF7C}"/>
              </a:ext>
            </a:extLst>
          </p:cNvPr>
          <p:cNvSpPr txBox="1">
            <a:spLocks/>
          </p:cNvSpPr>
          <p:nvPr/>
        </p:nvSpPr>
        <p:spPr>
          <a:xfrm>
            <a:off x="583773" y="1136088"/>
            <a:ext cx="2724203" cy="701677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b="1" dirty="0">
                <a:solidFill>
                  <a:schemeClr val="bg1"/>
                </a:solidFill>
                <a:latin typeface="Calibri" panose="020F0502020204030204" pitchFamily="34" charset="0"/>
              </a:rPr>
              <a:t>Discussion</a:t>
            </a:r>
          </a:p>
        </p:txBody>
      </p:sp>
    </p:spTree>
    <p:extLst>
      <p:ext uri="{BB962C8B-B14F-4D97-AF65-F5344CB8AC3E}">
        <p14:creationId xmlns:p14="http://schemas.microsoft.com/office/powerpoint/2010/main" val="37524461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789F4AC-0078-2C3B-9DAD-429070A5BF7C}"/>
              </a:ext>
            </a:extLst>
          </p:cNvPr>
          <p:cNvSpPr txBox="1">
            <a:spLocks/>
          </p:cNvSpPr>
          <p:nvPr/>
        </p:nvSpPr>
        <p:spPr>
          <a:xfrm>
            <a:off x="583774" y="1136088"/>
            <a:ext cx="4257167" cy="907865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6000" b="1">
                <a:solidFill>
                  <a:schemeClr val="bg1"/>
                </a:solidFill>
                <a:latin typeface="Calibri" panose="020F0502020204030204" pitchFamily="34" charset="0"/>
              </a:rPr>
              <a:t>Bottom line </a:t>
            </a:r>
            <a:endParaRPr lang="en-US" sz="60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B55D019-7475-E7FA-0931-8EFE47A342D0}"/>
              </a:ext>
            </a:extLst>
          </p:cNvPr>
          <p:cNvSpPr txBox="1"/>
          <p:nvPr/>
        </p:nvSpPr>
        <p:spPr>
          <a:xfrm>
            <a:off x="0" y="2254817"/>
            <a:ext cx="12192000" cy="5078313"/>
          </a:xfrm>
          <a:prstGeom prst="rect">
            <a:avLst/>
          </a:prstGeom>
          <a:solidFill>
            <a:schemeClr val="tx2"/>
          </a:solidFill>
        </p:spPr>
        <p:txBody>
          <a:bodyPr wrap="square">
            <a:spAutoFit/>
          </a:bodyPr>
          <a:lstStyle/>
          <a:p>
            <a:pPr algn="ctr"/>
            <a:r>
              <a:rPr lang="en-GB" sz="4800" b="1" dirty="0">
                <a:solidFill>
                  <a:schemeClr val="bg1"/>
                </a:solidFill>
                <a:latin typeface="Calibri" panose="020F0502020204030204" pitchFamily="34" charset="0"/>
              </a:rPr>
              <a:t>“Successful CLTI management depends on tailored intervention rather than a single universal approach.”</a:t>
            </a:r>
          </a:p>
          <a:p>
            <a:endParaRPr lang="en-GB" sz="36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endParaRPr lang="en-GB" sz="3600" b="1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Individualized patient-</a:t>
            </a:r>
            <a:r>
              <a:rPr lang="en-US" sz="36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centred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 treatment remains essential</a:t>
            </a: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Larger prospective studies are needed</a:t>
            </a:r>
            <a:r>
              <a:rPr lang="en-GB" sz="3600" b="1" dirty="0">
                <a:solidFill>
                  <a:schemeClr val="bg1"/>
                </a:solidFill>
                <a:latin typeface="Calibri" panose="020F0502020204030204" pitchFamily="34" charset="0"/>
              </a:rPr>
              <a:t>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28947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B30ED491-47AA-F774-EEC0-7D26FEBCD2A1}"/>
              </a:ext>
            </a:extLst>
          </p:cNvPr>
          <p:cNvSpPr txBox="1">
            <a:spLocks/>
          </p:cNvSpPr>
          <p:nvPr/>
        </p:nvSpPr>
        <p:spPr>
          <a:xfrm>
            <a:off x="265579" y="1198841"/>
            <a:ext cx="11449798" cy="952689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Conclusions &amp; Key </a:t>
            </a:r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t</a:t>
            </a:r>
            <a:r>
              <a:rPr lang="en-US" sz="5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ake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-</a:t>
            </a:r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h</a:t>
            </a:r>
            <a:r>
              <a:rPr lang="en-US" sz="5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ome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  <a:r>
              <a:rPr lang="en-GB" sz="5400" b="1" dirty="0">
                <a:solidFill>
                  <a:schemeClr val="bg1"/>
                </a:solidFill>
                <a:latin typeface="Calibri" panose="020F0502020204030204" pitchFamily="34" charset="0"/>
              </a:rPr>
              <a:t>m</a:t>
            </a:r>
            <a:r>
              <a:rPr lang="en-US" sz="5400" b="1" dirty="0" err="1">
                <a:solidFill>
                  <a:schemeClr val="bg1"/>
                </a:solidFill>
                <a:latin typeface="Calibri" panose="020F0502020204030204" pitchFamily="34" charset="0"/>
              </a:rPr>
              <a:t>essage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C8F9F76-C6D0-4000-8363-9EBD50A41FC5}"/>
              </a:ext>
            </a:extLst>
          </p:cNvPr>
          <p:cNvSpPr txBox="1"/>
          <p:nvPr/>
        </p:nvSpPr>
        <p:spPr>
          <a:xfrm>
            <a:off x="256240" y="2456794"/>
            <a:ext cx="11406842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latin typeface="Calibri" panose="020F0502020204030204" pitchFamily="34" charset="0"/>
                <a:ea typeface="Abadi" panose="02000000000000000000" pitchFamily="2" charset="0"/>
              </a:rPr>
              <a:t>Comparable outcomes</a:t>
            </a:r>
            <a:r>
              <a:rPr lang="en-GB" sz="2800" b="1" dirty="0">
                <a:solidFill>
                  <a:schemeClr val="accent3"/>
                </a:solidFill>
                <a:latin typeface="Calibri" panose="020F0502020204030204" pitchFamily="34" charset="0"/>
                <a:ea typeface="Abadi" panose="02000000000000000000" pitchFamily="2" charset="0"/>
              </a:rPr>
              <a:t> </a:t>
            </a:r>
            <a:r>
              <a:rPr lang="en-GB" sz="2800" b="1" dirty="0">
                <a:latin typeface="Calibri" panose="020F0502020204030204" pitchFamily="34" charset="0"/>
                <a:ea typeface="Abadi" panose="02000000000000000000" pitchFamily="2" charset="0"/>
              </a:rPr>
              <a:t>between open &amp; endovascular revascularization.</a:t>
            </a:r>
          </a:p>
          <a:p>
            <a:r>
              <a:rPr lang="en-GB" sz="2800" b="1" dirty="0">
                <a:latin typeface="Calibri" panose="020F0502020204030204" pitchFamily="34" charset="0"/>
                <a:ea typeface="Abadi" panose="02000000000000000000" pitchFamily="2" charset="0"/>
              </a:rPr>
              <a:t>      (Similar 12-month AFS &amp; OS between groups)</a:t>
            </a:r>
          </a:p>
          <a:p>
            <a:endParaRPr lang="en-GB" sz="28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latin typeface="Calibri" panose="020F0502020204030204" pitchFamily="34" charset="0"/>
                <a:ea typeface="Abadi" panose="02000000000000000000" pitchFamily="2" charset="0"/>
              </a:rPr>
              <a:t>Procedure type not a major survival determinant.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2800" b="1" dirty="0">
                <a:latin typeface="Calibri" panose="020F0502020204030204" pitchFamily="34" charset="0"/>
                <a:ea typeface="Abadi" panose="02000000000000000000" pitchFamily="2" charset="0"/>
              </a:rPr>
              <a:t>Patient comorbidity &amp; disease severity drive prognosis/outcome.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latin typeface="Calibri" panose="020F0502020204030204" pitchFamily="34" charset="0"/>
              <a:ea typeface="Abadi" panose="02000000000000000000" pitchFamily="2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GB" sz="2800" b="1" dirty="0">
              <a:latin typeface="Calibri" panose="020F0502020204030204" pitchFamily="34" charset="0"/>
              <a:ea typeface="Abadi" panose="02000000000000000000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C84840-9730-8589-5667-546C36433EBD}"/>
              </a:ext>
            </a:extLst>
          </p:cNvPr>
          <p:cNvSpPr txBox="1"/>
          <p:nvPr/>
        </p:nvSpPr>
        <p:spPr>
          <a:xfrm>
            <a:off x="476623" y="5313319"/>
            <a:ext cx="11238754" cy="144655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b="1" dirty="0">
                <a:solidFill>
                  <a:schemeClr val="bg1"/>
                </a:solidFill>
                <a:latin typeface="Calibri" panose="020F0502020204030204" pitchFamily="34" charset="0"/>
                <a:ea typeface="Abadi" panose="02000000000000000000" pitchFamily="2" charset="0"/>
              </a:rPr>
              <a:t>“Individualized patient-centred treatment is essential.”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0799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10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TRIAL OF SHORT-COURSE ANTIMICROBIAL THERAPY FOR INTRAABDOMINAL INFECTION (STOP-IT)</dc:title>
  <dc:creator>Thanoosan logendiran</dc:creator>
  <cp:lastModifiedBy>Thanoosan logendiran</cp:lastModifiedBy>
  <cp:revision>28</cp:revision>
  <dcterms:created xsi:type="dcterms:W3CDTF">2024-12-18T09:59:14Z</dcterms:created>
  <dcterms:modified xsi:type="dcterms:W3CDTF">2026-05-15T11:55:01Z</dcterms:modified>
</cp:coreProperties>
</file>