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" panose="020B0503030501040103" pitchFamily="34" charset="0"/>
      <p:regular r:id="rId15"/>
    </p:embeddedFont>
    <p:embeddedFont>
      <p:font typeface="Canva Sans Bold" panose="020B0803030501040103" pitchFamily="34" charset="0"/>
      <p:regular r:id="rId16"/>
      <p:bold r:id="rId17"/>
    </p:embeddedFont>
    <p:embeddedFont>
      <p:font typeface="Cinzel Decorative Bold" pitchFamily="2" charset="77"/>
      <p:regular r:id="rId18"/>
      <p:bold r:id="rId19"/>
    </p:embeddedFont>
    <p:embeddedFont>
      <p:font typeface="Norwester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88" autoAdjust="0"/>
  </p:normalViewPr>
  <p:slideViewPr>
    <p:cSldViewPr>
      <p:cViewPr varScale="1">
        <p:scale>
          <a:sx n="71" d="100"/>
          <a:sy n="71" d="100"/>
        </p:scale>
        <p:origin x="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134765" y="4843639"/>
            <a:ext cx="14839551" cy="14839551"/>
          </a:xfrm>
          <a:custGeom>
            <a:avLst/>
            <a:gdLst/>
            <a:ahLst/>
            <a:cxnLst/>
            <a:rect l="l" t="t" r="r" b="b"/>
            <a:pathLst>
              <a:path w="14839551" h="14839551">
                <a:moveTo>
                  <a:pt x="0" y="0"/>
                </a:moveTo>
                <a:lnTo>
                  <a:pt x="14839551" y="0"/>
                </a:lnTo>
                <a:lnTo>
                  <a:pt x="14839551" y="14839551"/>
                </a:lnTo>
                <a:lnTo>
                  <a:pt x="0" y="14839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00373" y="202152"/>
            <a:ext cx="22528082" cy="1407300"/>
          </a:xfrm>
          <a:custGeom>
            <a:avLst/>
            <a:gdLst/>
            <a:ahLst/>
            <a:cxnLst/>
            <a:rect l="l" t="t" r="r" b="b"/>
            <a:pathLst>
              <a:path w="22528082" h="1407300">
                <a:moveTo>
                  <a:pt x="0" y="0"/>
                </a:moveTo>
                <a:lnTo>
                  <a:pt x="22528081" y="0"/>
                </a:lnTo>
                <a:lnTo>
                  <a:pt x="22528081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83" t="-858341" r="-238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36888" y="402722"/>
            <a:ext cx="738865" cy="923581"/>
          </a:xfrm>
          <a:custGeom>
            <a:avLst/>
            <a:gdLst/>
            <a:ahLst/>
            <a:cxnLst/>
            <a:rect l="l" t="t" r="r" b="b"/>
            <a:pathLst>
              <a:path w="738865" h="923581">
                <a:moveTo>
                  <a:pt x="0" y="0"/>
                </a:moveTo>
                <a:lnTo>
                  <a:pt x="738865" y="0"/>
                </a:lnTo>
                <a:lnTo>
                  <a:pt x="738865" y="923581"/>
                </a:lnTo>
                <a:lnTo>
                  <a:pt x="0" y="92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1223" y="202152"/>
            <a:ext cx="3312834" cy="1407300"/>
          </a:xfrm>
          <a:custGeom>
            <a:avLst/>
            <a:gdLst/>
            <a:ahLst/>
            <a:cxnLst/>
            <a:rect l="l" t="t" r="r" b="b"/>
            <a:pathLst>
              <a:path w="3312834" h="1407300">
                <a:moveTo>
                  <a:pt x="0" y="0"/>
                </a:moveTo>
                <a:lnTo>
                  <a:pt x="3312834" y="0"/>
                </a:lnTo>
                <a:lnTo>
                  <a:pt x="3312834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40637" r="-8090" b="-1666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8830" y="202152"/>
            <a:ext cx="3443929" cy="1407300"/>
          </a:xfrm>
          <a:custGeom>
            <a:avLst/>
            <a:gdLst/>
            <a:ahLst/>
            <a:cxnLst/>
            <a:rect l="l" t="t" r="r" b="b"/>
            <a:pathLst>
              <a:path w="3443929" h="1407300">
                <a:moveTo>
                  <a:pt x="0" y="0"/>
                </a:moveTo>
                <a:lnTo>
                  <a:pt x="3443929" y="0"/>
                </a:lnTo>
                <a:lnTo>
                  <a:pt x="3443929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05" t="-40637" r="-7782" b="-1666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23276" y="202152"/>
            <a:ext cx="3312834" cy="719365"/>
          </a:xfrm>
          <a:custGeom>
            <a:avLst/>
            <a:gdLst/>
            <a:ahLst/>
            <a:cxnLst/>
            <a:rect l="l" t="t" r="r" b="b"/>
            <a:pathLst>
              <a:path w="3312834" h="719365">
                <a:moveTo>
                  <a:pt x="0" y="0"/>
                </a:moveTo>
                <a:lnTo>
                  <a:pt x="3312834" y="0"/>
                </a:lnTo>
                <a:lnTo>
                  <a:pt x="3312834" y="719365"/>
                </a:lnTo>
                <a:lnTo>
                  <a:pt x="0" y="719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75130" r="-8090" b="-326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2968" y="202152"/>
            <a:ext cx="3312834" cy="1182370"/>
          </a:xfrm>
          <a:custGeom>
            <a:avLst/>
            <a:gdLst/>
            <a:ahLst/>
            <a:cxnLst/>
            <a:rect l="l" t="t" r="r" b="b"/>
            <a:pathLst>
              <a:path w="3312834" h="1182370">
                <a:moveTo>
                  <a:pt x="0" y="0"/>
                </a:moveTo>
                <a:lnTo>
                  <a:pt x="3312834" y="0"/>
                </a:lnTo>
                <a:lnTo>
                  <a:pt x="3312834" y="1182371"/>
                </a:lnTo>
                <a:lnTo>
                  <a:pt x="0" y="1182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67392" r="-8090" b="-1983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13590" y="202152"/>
            <a:ext cx="3312834" cy="901655"/>
          </a:xfrm>
          <a:custGeom>
            <a:avLst/>
            <a:gdLst/>
            <a:ahLst/>
            <a:cxnLst/>
            <a:rect l="l" t="t" r="r" b="b"/>
            <a:pathLst>
              <a:path w="3312834" h="901655">
                <a:moveTo>
                  <a:pt x="0" y="0"/>
                </a:moveTo>
                <a:lnTo>
                  <a:pt x="3312834" y="0"/>
                </a:lnTo>
                <a:lnTo>
                  <a:pt x="3312834" y="901655"/>
                </a:lnTo>
                <a:lnTo>
                  <a:pt x="0" y="901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19506" r="-8090" b="-260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5688" y="202152"/>
            <a:ext cx="3055095" cy="1313121"/>
          </a:xfrm>
          <a:custGeom>
            <a:avLst/>
            <a:gdLst/>
            <a:ahLst/>
            <a:cxnLst/>
            <a:rect l="l" t="t" r="r" b="b"/>
            <a:pathLst>
              <a:path w="3055095" h="1313121">
                <a:moveTo>
                  <a:pt x="0" y="0"/>
                </a:moveTo>
                <a:lnTo>
                  <a:pt x="3055095" y="0"/>
                </a:lnTo>
                <a:lnTo>
                  <a:pt x="3055095" y="1313122"/>
                </a:lnTo>
                <a:lnTo>
                  <a:pt x="0" y="1313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38998" r="-8090" b="-164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713" y="202152"/>
            <a:ext cx="3855045" cy="1124151"/>
          </a:xfrm>
          <a:custGeom>
            <a:avLst/>
            <a:gdLst/>
            <a:ahLst/>
            <a:cxnLst/>
            <a:rect l="l" t="t" r="r" b="b"/>
            <a:pathLst>
              <a:path w="3855045" h="1124151">
                <a:moveTo>
                  <a:pt x="0" y="0"/>
                </a:moveTo>
                <a:lnTo>
                  <a:pt x="3855045" y="0"/>
                </a:lnTo>
                <a:lnTo>
                  <a:pt x="3855045" y="1124151"/>
                </a:lnTo>
                <a:lnTo>
                  <a:pt x="0" y="11241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6000"/>
            </a:blip>
            <a:stretch>
              <a:fillRect t="-119324" b="-123604"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-73911" y="1515274"/>
            <a:ext cx="1836191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0" y="1515274"/>
            <a:ext cx="18288000" cy="8809826"/>
          </a:xfrm>
          <a:custGeom>
            <a:avLst/>
            <a:gdLst/>
            <a:ahLst/>
            <a:cxnLst/>
            <a:rect l="l" t="t" r="r" b="b"/>
            <a:pathLst>
              <a:path w="18288000" h="8809826">
                <a:moveTo>
                  <a:pt x="0" y="0"/>
                </a:moveTo>
                <a:lnTo>
                  <a:pt x="18288000" y="0"/>
                </a:lnTo>
                <a:lnTo>
                  <a:pt x="18288000" y="8809826"/>
                </a:lnTo>
                <a:lnTo>
                  <a:pt x="0" y="88098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8000"/>
            </a:blip>
            <a:stretch>
              <a:fillRect t="-8475" b="-915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40580" y="3624187"/>
            <a:ext cx="18711276" cy="3946261"/>
          </a:xfrm>
          <a:custGeom>
            <a:avLst/>
            <a:gdLst/>
            <a:ahLst/>
            <a:cxnLst/>
            <a:rect l="l" t="t" r="r" b="b"/>
            <a:pathLst>
              <a:path w="18711276" h="3946261">
                <a:moveTo>
                  <a:pt x="0" y="0"/>
                </a:moveTo>
                <a:lnTo>
                  <a:pt x="18711276" y="0"/>
                </a:lnTo>
                <a:lnTo>
                  <a:pt x="18711276" y="3946261"/>
                </a:lnTo>
                <a:lnTo>
                  <a:pt x="0" y="39462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5000"/>
            </a:blip>
            <a:stretch>
              <a:fillRect t="-106768" b="-190712"/>
            </a:stretch>
          </a:blipFill>
          <a:ln w="38100" cap="sq">
            <a:solidFill>
              <a:srgbClr val="5170FF">
                <a:alpha val="84706"/>
              </a:srgbClr>
            </a:solidFill>
            <a:prstDash val="solid"/>
            <a:miter/>
          </a:ln>
        </p:spPr>
      </p:sp>
      <p:sp>
        <p:nvSpPr>
          <p:cNvPr id="15" name="TextBox 15"/>
          <p:cNvSpPr txBox="1"/>
          <p:nvPr/>
        </p:nvSpPr>
        <p:spPr>
          <a:xfrm>
            <a:off x="3400794" y="451327"/>
            <a:ext cx="2834100" cy="7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5"/>
              </a:lnSpc>
              <a:spcBef>
                <a:spcPct val="0"/>
              </a:spcBef>
            </a:pPr>
            <a:r>
              <a:rPr lang="en-US" sz="4354" b="1">
                <a:solidFill>
                  <a:srgbClr val="FFFFFF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SLSVS_26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3803" y="4486039"/>
            <a:ext cx="15739728" cy="284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Renovascular disease and auto-transplantation: </a:t>
            </a:r>
          </a:p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A single unit experience</a:t>
            </a:r>
          </a:p>
          <a:p>
            <a:pPr algn="ctr">
              <a:lnSpc>
                <a:spcPts val="7279"/>
              </a:lnSpc>
            </a:pPr>
            <a:endParaRPr lang="en-US" sz="5499" dirty="0">
              <a:solidFill>
                <a:srgbClr val="FFFFFF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46171" y="8677910"/>
            <a:ext cx="943499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Presenting author :  W D A G Gunatilleke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15274"/>
            <a:ext cx="18288000" cy="8809826"/>
          </a:xfrm>
          <a:custGeom>
            <a:avLst/>
            <a:gdLst/>
            <a:ahLst/>
            <a:cxnLst/>
            <a:rect l="l" t="t" r="r" b="b"/>
            <a:pathLst>
              <a:path w="18288000" h="8809826">
                <a:moveTo>
                  <a:pt x="0" y="0"/>
                </a:moveTo>
                <a:lnTo>
                  <a:pt x="18288000" y="0"/>
                </a:lnTo>
                <a:lnTo>
                  <a:pt x="18288000" y="8809826"/>
                </a:lnTo>
                <a:lnTo>
                  <a:pt x="0" y="8809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</a:blip>
            <a:stretch>
              <a:fillRect t="-8475" b="-91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00373" y="202152"/>
            <a:ext cx="22528082" cy="1407300"/>
          </a:xfrm>
          <a:custGeom>
            <a:avLst/>
            <a:gdLst/>
            <a:ahLst/>
            <a:cxnLst/>
            <a:rect l="l" t="t" r="r" b="b"/>
            <a:pathLst>
              <a:path w="22528082" h="1407300">
                <a:moveTo>
                  <a:pt x="0" y="0"/>
                </a:moveTo>
                <a:lnTo>
                  <a:pt x="22528081" y="0"/>
                </a:lnTo>
                <a:lnTo>
                  <a:pt x="22528081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83" t="-858341" r="-238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36888" y="402722"/>
            <a:ext cx="738865" cy="923581"/>
          </a:xfrm>
          <a:custGeom>
            <a:avLst/>
            <a:gdLst/>
            <a:ahLst/>
            <a:cxnLst/>
            <a:rect l="l" t="t" r="r" b="b"/>
            <a:pathLst>
              <a:path w="738865" h="923581">
                <a:moveTo>
                  <a:pt x="0" y="0"/>
                </a:moveTo>
                <a:lnTo>
                  <a:pt x="738865" y="0"/>
                </a:lnTo>
                <a:lnTo>
                  <a:pt x="738865" y="923581"/>
                </a:lnTo>
                <a:lnTo>
                  <a:pt x="0" y="92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1223" y="202152"/>
            <a:ext cx="3312834" cy="1407300"/>
          </a:xfrm>
          <a:custGeom>
            <a:avLst/>
            <a:gdLst/>
            <a:ahLst/>
            <a:cxnLst/>
            <a:rect l="l" t="t" r="r" b="b"/>
            <a:pathLst>
              <a:path w="3312834" h="1407300">
                <a:moveTo>
                  <a:pt x="0" y="0"/>
                </a:moveTo>
                <a:lnTo>
                  <a:pt x="3312834" y="0"/>
                </a:lnTo>
                <a:lnTo>
                  <a:pt x="3312834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40637" r="-8090" b="-1666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8830" y="202152"/>
            <a:ext cx="3443929" cy="1407300"/>
          </a:xfrm>
          <a:custGeom>
            <a:avLst/>
            <a:gdLst/>
            <a:ahLst/>
            <a:cxnLst/>
            <a:rect l="l" t="t" r="r" b="b"/>
            <a:pathLst>
              <a:path w="3443929" h="1407300">
                <a:moveTo>
                  <a:pt x="0" y="0"/>
                </a:moveTo>
                <a:lnTo>
                  <a:pt x="3443929" y="0"/>
                </a:lnTo>
                <a:lnTo>
                  <a:pt x="3443929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05" t="-40637" r="-7782" b="-1666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23276" y="202152"/>
            <a:ext cx="3312834" cy="719365"/>
          </a:xfrm>
          <a:custGeom>
            <a:avLst/>
            <a:gdLst/>
            <a:ahLst/>
            <a:cxnLst/>
            <a:rect l="l" t="t" r="r" b="b"/>
            <a:pathLst>
              <a:path w="3312834" h="719365">
                <a:moveTo>
                  <a:pt x="0" y="0"/>
                </a:moveTo>
                <a:lnTo>
                  <a:pt x="3312834" y="0"/>
                </a:lnTo>
                <a:lnTo>
                  <a:pt x="3312834" y="719365"/>
                </a:lnTo>
                <a:lnTo>
                  <a:pt x="0" y="719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75130" r="-8090" b="-326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2968" y="202152"/>
            <a:ext cx="3312834" cy="1182370"/>
          </a:xfrm>
          <a:custGeom>
            <a:avLst/>
            <a:gdLst/>
            <a:ahLst/>
            <a:cxnLst/>
            <a:rect l="l" t="t" r="r" b="b"/>
            <a:pathLst>
              <a:path w="3312834" h="1182370">
                <a:moveTo>
                  <a:pt x="0" y="0"/>
                </a:moveTo>
                <a:lnTo>
                  <a:pt x="3312834" y="0"/>
                </a:lnTo>
                <a:lnTo>
                  <a:pt x="3312834" y="1182371"/>
                </a:lnTo>
                <a:lnTo>
                  <a:pt x="0" y="1182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67392" r="-8090" b="-1983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13590" y="202152"/>
            <a:ext cx="3312834" cy="901655"/>
          </a:xfrm>
          <a:custGeom>
            <a:avLst/>
            <a:gdLst/>
            <a:ahLst/>
            <a:cxnLst/>
            <a:rect l="l" t="t" r="r" b="b"/>
            <a:pathLst>
              <a:path w="3312834" h="901655">
                <a:moveTo>
                  <a:pt x="0" y="0"/>
                </a:moveTo>
                <a:lnTo>
                  <a:pt x="3312834" y="0"/>
                </a:lnTo>
                <a:lnTo>
                  <a:pt x="3312834" y="901655"/>
                </a:lnTo>
                <a:lnTo>
                  <a:pt x="0" y="901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19506" r="-8090" b="-260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5688" y="202152"/>
            <a:ext cx="3055095" cy="1313121"/>
          </a:xfrm>
          <a:custGeom>
            <a:avLst/>
            <a:gdLst/>
            <a:ahLst/>
            <a:cxnLst/>
            <a:rect l="l" t="t" r="r" b="b"/>
            <a:pathLst>
              <a:path w="3055095" h="1313121">
                <a:moveTo>
                  <a:pt x="0" y="0"/>
                </a:moveTo>
                <a:lnTo>
                  <a:pt x="3055095" y="0"/>
                </a:lnTo>
                <a:lnTo>
                  <a:pt x="3055095" y="1313122"/>
                </a:lnTo>
                <a:lnTo>
                  <a:pt x="0" y="1313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38998" r="-8090" b="-164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713" y="202152"/>
            <a:ext cx="3855045" cy="1124151"/>
          </a:xfrm>
          <a:custGeom>
            <a:avLst/>
            <a:gdLst/>
            <a:ahLst/>
            <a:cxnLst/>
            <a:rect l="l" t="t" r="r" b="b"/>
            <a:pathLst>
              <a:path w="3855045" h="1124151">
                <a:moveTo>
                  <a:pt x="0" y="0"/>
                </a:moveTo>
                <a:lnTo>
                  <a:pt x="3855045" y="0"/>
                </a:lnTo>
                <a:lnTo>
                  <a:pt x="3855045" y="1124151"/>
                </a:lnTo>
                <a:lnTo>
                  <a:pt x="0" y="11241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6000"/>
            </a:blip>
            <a:stretch>
              <a:fillRect t="-119324" b="-123604"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-73911" y="1515274"/>
            <a:ext cx="1836191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678830" y="2779619"/>
            <a:ext cx="14558058" cy="621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b="1">
                <a:solidFill>
                  <a:srgbClr val="5170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Introduction</a:t>
            </a:r>
          </a:p>
          <a:p>
            <a:pPr algn="just">
              <a:lnSpc>
                <a:spcPts val="5040"/>
              </a:lnSpc>
            </a:pPr>
            <a:endParaRPr lang="en-US" sz="3600" b="1">
              <a:solidFill>
                <a:srgbClr val="5170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951"/>
              </a:lnSpc>
            </a:pPr>
            <a:r>
              <a:rPr lang="en-US" sz="28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Management of </a:t>
            </a:r>
            <a:r>
              <a:rPr lang="en-US" sz="282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clinically significant Renal Artery Stenosis (RAS) </a:t>
            </a:r>
            <a:r>
              <a:rPr lang="en-US" sz="28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 </a:t>
            </a:r>
            <a:r>
              <a:rPr lang="en-US" sz="282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Renal Artery Aneurysm (RAA)</a:t>
            </a:r>
            <a:r>
              <a:rPr lang="en-US" sz="28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are often quite challenging due to the need to balance potential benefits of revascularization against risks of intervention, while managing high-risk cardiovascular comorbidities.</a:t>
            </a:r>
          </a:p>
          <a:p>
            <a:pPr algn="just">
              <a:lnSpc>
                <a:spcPts val="3951"/>
              </a:lnSpc>
            </a:pPr>
            <a:endParaRPr lang="en-US" sz="2822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951"/>
              </a:lnSpc>
            </a:pPr>
            <a:r>
              <a:rPr lang="en-US" sz="28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While </a:t>
            </a:r>
            <a:r>
              <a:rPr lang="en-US" sz="282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medical management (RAS) </a:t>
            </a:r>
            <a:r>
              <a:rPr lang="en-US" sz="28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 </a:t>
            </a:r>
            <a:r>
              <a:rPr lang="en-US" sz="282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interventional endovascular methods (RAA)</a:t>
            </a:r>
            <a:r>
              <a:rPr lang="en-US" sz="28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remain first-line, </a:t>
            </a:r>
            <a:r>
              <a:rPr lang="en-US" sz="2822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surgery remains the bail-out option for refractory cases and where non-surgical methods are not feasible. </a:t>
            </a:r>
          </a:p>
          <a:p>
            <a:pPr algn="just">
              <a:lnSpc>
                <a:spcPts val="3951"/>
              </a:lnSpc>
            </a:pPr>
            <a:endParaRPr lang="en-US" sz="2822" b="1">
              <a:solidFill>
                <a:srgbClr val="CE242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951"/>
              </a:lnSpc>
            </a:pPr>
            <a:endParaRPr lang="en-US" sz="2822" b="1">
              <a:solidFill>
                <a:srgbClr val="CE242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00794" y="451327"/>
            <a:ext cx="2834100" cy="7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5"/>
              </a:lnSpc>
              <a:spcBef>
                <a:spcPct val="0"/>
              </a:spcBef>
            </a:pPr>
            <a:r>
              <a:rPr lang="en-US" sz="4354" b="1">
                <a:solidFill>
                  <a:srgbClr val="FFFFFF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SLSVS_26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00373" y="202152"/>
            <a:ext cx="22528082" cy="1407300"/>
          </a:xfrm>
          <a:custGeom>
            <a:avLst/>
            <a:gdLst/>
            <a:ahLst/>
            <a:cxnLst/>
            <a:rect l="l" t="t" r="r" b="b"/>
            <a:pathLst>
              <a:path w="22528082" h="1407300">
                <a:moveTo>
                  <a:pt x="0" y="0"/>
                </a:moveTo>
                <a:lnTo>
                  <a:pt x="22528081" y="0"/>
                </a:lnTo>
                <a:lnTo>
                  <a:pt x="22528081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83" t="-858341" r="-238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36888" y="402722"/>
            <a:ext cx="738865" cy="923581"/>
          </a:xfrm>
          <a:custGeom>
            <a:avLst/>
            <a:gdLst/>
            <a:ahLst/>
            <a:cxnLst/>
            <a:rect l="l" t="t" r="r" b="b"/>
            <a:pathLst>
              <a:path w="738865" h="923581">
                <a:moveTo>
                  <a:pt x="0" y="0"/>
                </a:moveTo>
                <a:lnTo>
                  <a:pt x="738865" y="0"/>
                </a:lnTo>
                <a:lnTo>
                  <a:pt x="738865" y="923581"/>
                </a:lnTo>
                <a:lnTo>
                  <a:pt x="0" y="923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11223" y="202152"/>
            <a:ext cx="3312834" cy="1407300"/>
          </a:xfrm>
          <a:custGeom>
            <a:avLst/>
            <a:gdLst/>
            <a:ahLst/>
            <a:cxnLst/>
            <a:rect l="l" t="t" r="r" b="b"/>
            <a:pathLst>
              <a:path w="3312834" h="1407300">
                <a:moveTo>
                  <a:pt x="0" y="0"/>
                </a:moveTo>
                <a:lnTo>
                  <a:pt x="3312834" y="0"/>
                </a:lnTo>
                <a:lnTo>
                  <a:pt x="3312834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48" t="-40637" r="-8090" b="-1666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8830" y="202152"/>
            <a:ext cx="3443929" cy="1407300"/>
          </a:xfrm>
          <a:custGeom>
            <a:avLst/>
            <a:gdLst/>
            <a:ahLst/>
            <a:cxnLst/>
            <a:rect l="l" t="t" r="r" b="b"/>
            <a:pathLst>
              <a:path w="3443929" h="1407300">
                <a:moveTo>
                  <a:pt x="0" y="0"/>
                </a:moveTo>
                <a:lnTo>
                  <a:pt x="3443929" y="0"/>
                </a:lnTo>
                <a:lnTo>
                  <a:pt x="3443929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05" t="-40637" r="-7782" b="-1666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3276" y="202152"/>
            <a:ext cx="3312834" cy="719365"/>
          </a:xfrm>
          <a:custGeom>
            <a:avLst/>
            <a:gdLst/>
            <a:ahLst/>
            <a:cxnLst/>
            <a:rect l="l" t="t" r="r" b="b"/>
            <a:pathLst>
              <a:path w="3312834" h="719365">
                <a:moveTo>
                  <a:pt x="0" y="0"/>
                </a:moveTo>
                <a:lnTo>
                  <a:pt x="3312834" y="0"/>
                </a:lnTo>
                <a:lnTo>
                  <a:pt x="3312834" y="719365"/>
                </a:lnTo>
                <a:lnTo>
                  <a:pt x="0" y="719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48" t="-175130" r="-8090" b="-326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2968" y="202152"/>
            <a:ext cx="3312834" cy="1182370"/>
          </a:xfrm>
          <a:custGeom>
            <a:avLst/>
            <a:gdLst/>
            <a:ahLst/>
            <a:cxnLst/>
            <a:rect l="l" t="t" r="r" b="b"/>
            <a:pathLst>
              <a:path w="3312834" h="1182370">
                <a:moveTo>
                  <a:pt x="0" y="0"/>
                </a:moveTo>
                <a:lnTo>
                  <a:pt x="3312834" y="0"/>
                </a:lnTo>
                <a:lnTo>
                  <a:pt x="3312834" y="1182371"/>
                </a:lnTo>
                <a:lnTo>
                  <a:pt x="0" y="1182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48" t="-67392" r="-8090" b="-1983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3590" y="202152"/>
            <a:ext cx="3312834" cy="901655"/>
          </a:xfrm>
          <a:custGeom>
            <a:avLst/>
            <a:gdLst/>
            <a:ahLst/>
            <a:cxnLst/>
            <a:rect l="l" t="t" r="r" b="b"/>
            <a:pathLst>
              <a:path w="3312834" h="901655">
                <a:moveTo>
                  <a:pt x="0" y="0"/>
                </a:moveTo>
                <a:lnTo>
                  <a:pt x="3312834" y="0"/>
                </a:lnTo>
                <a:lnTo>
                  <a:pt x="3312834" y="901655"/>
                </a:lnTo>
                <a:lnTo>
                  <a:pt x="0" y="901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48" t="-119506" r="-8090" b="-2600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5688" y="202152"/>
            <a:ext cx="3055095" cy="1313121"/>
          </a:xfrm>
          <a:custGeom>
            <a:avLst/>
            <a:gdLst/>
            <a:ahLst/>
            <a:cxnLst/>
            <a:rect l="l" t="t" r="r" b="b"/>
            <a:pathLst>
              <a:path w="3055095" h="1313121">
                <a:moveTo>
                  <a:pt x="0" y="0"/>
                </a:moveTo>
                <a:lnTo>
                  <a:pt x="3055095" y="0"/>
                </a:lnTo>
                <a:lnTo>
                  <a:pt x="3055095" y="1313122"/>
                </a:lnTo>
                <a:lnTo>
                  <a:pt x="0" y="131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48" t="-38998" r="-8090" b="-1646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5713" y="202152"/>
            <a:ext cx="3855045" cy="1124151"/>
          </a:xfrm>
          <a:custGeom>
            <a:avLst/>
            <a:gdLst/>
            <a:ahLst/>
            <a:cxnLst/>
            <a:rect l="l" t="t" r="r" b="b"/>
            <a:pathLst>
              <a:path w="3855045" h="1124151">
                <a:moveTo>
                  <a:pt x="0" y="0"/>
                </a:moveTo>
                <a:lnTo>
                  <a:pt x="3855045" y="0"/>
                </a:lnTo>
                <a:lnTo>
                  <a:pt x="3855045" y="1124151"/>
                </a:lnTo>
                <a:lnTo>
                  <a:pt x="0" y="11241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</a:blip>
            <a:stretch>
              <a:fillRect t="-119324" b="-123604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-73911" y="1515274"/>
            <a:ext cx="1836191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0" y="1609452"/>
            <a:ext cx="18288000" cy="8809826"/>
          </a:xfrm>
          <a:custGeom>
            <a:avLst/>
            <a:gdLst/>
            <a:ahLst/>
            <a:cxnLst/>
            <a:rect l="l" t="t" r="r" b="b"/>
            <a:pathLst>
              <a:path w="18288000" h="8809826">
                <a:moveTo>
                  <a:pt x="0" y="0"/>
                </a:moveTo>
                <a:lnTo>
                  <a:pt x="18288000" y="0"/>
                </a:lnTo>
                <a:lnTo>
                  <a:pt x="18288000" y="8809827"/>
                </a:lnTo>
                <a:lnTo>
                  <a:pt x="0" y="88098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"/>
            </a:blip>
            <a:stretch>
              <a:fillRect t="-8475" b="-915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95236" y="2714941"/>
            <a:ext cx="4822781" cy="4806342"/>
          </a:xfrm>
          <a:custGeom>
            <a:avLst/>
            <a:gdLst/>
            <a:ahLst/>
            <a:cxnLst/>
            <a:rect l="l" t="t" r="r" b="b"/>
            <a:pathLst>
              <a:path w="4822781" h="4806342">
                <a:moveTo>
                  <a:pt x="0" y="0"/>
                </a:moveTo>
                <a:lnTo>
                  <a:pt x="4822781" y="0"/>
                </a:lnTo>
                <a:lnTo>
                  <a:pt x="4822781" y="4806342"/>
                </a:lnTo>
                <a:lnTo>
                  <a:pt x="0" y="48063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139" b="-613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094674" y="2714941"/>
            <a:ext cx="5336674" cy="4806342"/>
          </a:xfrm>
          <a:custGeom>
            <a:avLst/>
            <a:gdLst/>
            <a:ahLst/>
            <a:cxnLst/>
            <a:rect l="l" t="t" r="r" b="b"/>
            <a:pathLst>
              <a:path w="5336674" h="4806342">
                <a:moveTo>
                  <a:pt x="0" y="0"/>
                </a:moveTo>
                <a:lnTo>
                  <a:pt x="5336674" y="0"/>
                </a:lnTo>
                <a:lnTo>
                  <a:pt x="5336674" y="4806342"/>
                </a:lnTo>
                <a:lnTo>
                  <a:pt x="0" y="48063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70780" y="2714941"/>
            <a:ext cx="6060006" cy="4806342"/>
          </a:xfrm>
          <a:custGeom>
            <a:avLst/>
            <a:gdLst/>
            <a:ahLst/>
            <a:cxnLst/>
            <a:rect l="l" t="t" r="r" b="b"/>
            <a:pathLst>
              <a:path w="6060006" h="4806342">
                <a:moveTo>
                  <a:pt x="0" y="0"/>
                </a:moveTo>
                <a:lnTo>
                  <a:pt x="6060006" y="0"/>
                </a:lnTo>
                <a:lnTo>
                  <a:pt x="6060006" y="4806342"/>
                </a:lnTo>
                <a:lnTo>
                  <a:pt x="0" y="48063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290321" y="8130883"/>
            <a:ext cx="494538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Large right renal artery 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aneurysm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5688" y="8130883"/>
            <a:ext cx="608509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Right renal artery aneurysm 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 the hilum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30497" y="8130883"/>
            <a:ext cx="432196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5170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bilateral severe 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5170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renal artery stenosis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00794" y="451327"/>
            <a:ext cx="2834100" cy="7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5"/>
              </a:lnSpc>
              <a:spcBef>
                <a:spcPct val="0"/>
              </a:spcBef>
            </a:pPr>
            <a:r>
              <a:rPr lang="en-US" sz="4354" b="1">
                <a:solidFill>
                  <a:srgbClr val="FFFFFF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SLSVS_26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15274"/>
            <a:ext cx="18288000" cy="8809826"/>
          </a:xfrm>
          <a:custGeom>
            <a:avLst/>
            <a:gdLst/>
            <a:ahLst/>
            <a:cxnLst/>
            <a:rect l="l" t="t" r="r" b="b"/>
            <a:pathLst>
              <a:path w="18288000" h="8809826">
                <a:moveTo>
                  <a:pt x="0" y="0"/>
                </a:moveTo>
                <a:lnTo>
                  <a:pt x="18288000" y="0"/>
                </a:lnTo>
                <a:lnTo>
                  <a:pt x="18288000" y="8809826"/>
                </a:lnTo>
                <a:lnTo>
                  <a:pt x="0" y="8809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</a:blip>
            <a:stretch>
              <a:fillRect t="-8475" b="-91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8952" y="2923180"/>
            <a:ext cx="2671843" cy="606731"/>
          </a:xfrm>
          <a:custGeom>
            <a:avLst/>
            <a:gdLst/>
            <a:ahLst/>
            <a:cxnLst/>
            <a:rect l="l" t="t" r="r" b="b"/>
            <a:pathLst>
              <a:path w="2671843" h="606731">
                <a:moveTo>
                  <a:pt x="0" y="0"/>
                </a:moveTo>
                <a:lnTo>
                  <a:pt x="2671842" y="0"/>
                </a:lnTo>
                <a:lnTo>
                  <a:pt x="2671842" y="606731"/>
                </a:lnTo>
                <a:lnTo>
                  <a:pt x="0" y="6067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28721" y="1847577"/>
            <a:ext cx="15630559" cy="881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1">
                <a:solidFill>
                  <a:srgbClr val="5170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Methodology</a:t>
            </a:r>
          </a:p>
          <a:p>
            <a:pPr algn="just">
              <a:lnSpc>
                <a:spcPts val="3671"/>
              </a:lnSpc>
            </a:pPr>
            <a:endParaRPr lang="en-US" sz="3399" b="1">
              <a:solidFill>
                <a:srgbClr val="5170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71"/>
              </a:lnSpc>
            </a:pP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07 cases            </a:t>
            </a:r>
            <a:r>
              <a:rPr lang="en-US" sz="262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04 RAS/ 03 RAA</a:t>
            </a:r>
          </a:p>
          <a:p>
            <a:pPr algn="just">
              <a:lnSpc>
                <a:spcPts val="3671"/>
              </a:lnSpc>
            </a:pPr>
            <a:endParaRPr lang="en-US" sz="2622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71"/>
              </a:lnSpc>
            </a:pP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Successful </a:t>
            </a:r>
            <a:r>
              <a:rPr lang="en-US" sz="2622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surgical reconstruction and auto-transplantation </a:t>
            </a: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were done after failed medical and endovascular management. </a:t>
            </a:r>
          </a:p>
          <a:p>
            <a:pPr algn="just">
              <a:lnSpc>
                <a:spcPts val="3671"/>
              </a:lnSpc>
            </a:pPr>
            <a:endParaRPr lang="en-US" sz="2622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671"/>
              </a:lnSpc>
            </a:pPr>
            <a:r>
              <a:rPr lang="en-US" sz="262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All patients with RAS</a:t>
            </a: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(Female - 24,32,48 yrs /Male -16 yrs)</a:t>
            </a:r>
          </a:p>
          <a:p>
            <a:pPr marL="566174" lvl="1" indent="-283087" algn="l">
              <a:lnSpc>
                <a:spcPts val="3671"/>
              </a:lnSpc>
              <a:buFont typeface="Arial"/>
              <a:buChar char="•"/>
            </a:pP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Two patients had bilateral extensive RAS, while the other two had unilateral disease. </a:t>
            </a:r>
          </a:p>
          <a:p>
            <a:pPr marL="566174" lvl="1" indent="-283087" algn="l">
              <a:lnSpc>
                <a:spcPts val="3671"/>
              </a:lnSpc>
              <a:buFont typeface="Arial"/>
              <a:buChar char="•"/>
            </a:pP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had </a:t>
            </a:r>
            <a:r>
              <a:rPr lang="en-US" sz="2622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Takayasu Disease with resistant hypertension</a:t>
            </a:r>
            <a:r>
              <a:rPr lang="en-US" sz="262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while on maximal therapy.  </a:t>
            </a:r>
          </a:p>
          <a:p>
            <a:pPr marL="566174" lvl="1" indent="-283087" algn="l">
              <a:lnSpc>
                <a:spcPts val="3671"/>
              </a:lnSpc>
              <a:buFont typeface="Arial"/>
              <a:buChar char="•"/>
            </a:pP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Initial attempts at </a:t>
            </a:r>
            <a:r>
              <a:rPr lang="en-US" sz="2622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angioplasty and stenting were also unsuccessful. </a:t>
            </a:r>
          </a:p>
          <a:p>
            <a:pPr algn="l">
              <a:lnSpc>
                <a:spcPts val="3671"/>
              </a:lnSpc>
            </a:pPr>
            <a:endParaRPr lang="en-US" sz="2622" b="1">
              <a:solidFill>
                <a:srgbClr val="CE242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671"/>
              </a:lnSpc>
            </a:pPr>
            <a:r>
              <a:rPr lang="en-US" sz="262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All patients with RAA</a:t>
            </a: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 Female - 42,48 yrs/ Male - 61 yrs)</a:t>
            </a:r>
          </a:p>
          <a:p>
            <a:pPr marL="566174" lvl="1" indent="-283087" algn="l">
              <a:lnSpc>
                <a:spcPts val="3671"/>
              </a:lnSpc>
              <a:buFont typeface="Arial"/>
              <a:buChar char="•"/>
            </a:pP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were considered </a:t>
            </a:r>
            <a:r>
              <a:rPr lang="en-US" sz="2622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 amenable to management with covered stents </a:t>
            </a: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due to their precise location in the renal hilum, affecting segmental branching points. </a:t>
            </a:r>
          </a:p>
          <a:p>
            <a:pPr marL="566174" lvl="1" indent="-283087" algn="l">
              <a:lnSpc>
                <a:spcPts val="3671"/>
              </a:lnSpc>
              <a:buFont typeface="Arial"/>
              <a:buChar char="•"/>
            </a:pP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Median diameter - </a:t>
            </a:r>
            <a:r>
              <a:rPr lang="en-US" sz="2622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2.9 cm</a:t>
            </a:r>
            <a:r>
              <a:rPr lang="en-US" sz="262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( 2.6 -3.2 cm)</a:t>
            </a:r>
          </a:p>
          <a:p>
            <a:pPr algn="l">
              <a:lnSpc>
                <a:spcPts val="3671"/>
              </a:lnSpc>
            </a:pPr>
            <a:endParaRPr lang="en-US" sz="2622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671"/>
              </a:lnSpc>
            </a:pPr>
            <a:endParaRPr lang="en-US" sz="2622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671"/>
              </a:lnSpc>
            </a:pPr>
            <a:endParaRPr lang="en-US" sz="2622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000373" y="202152"/>
            <a:ext cx="22528082" cy="1407300"/>
          </a:xfrm>
          <a:custGeom>
            <a:avLst/>
            <a:gdLst/>
            <a:ahLst/>
            <a:cxnLst/>
            <a:rect l="l" t="t" r="r" b="b"/>
            <a:pathLst>
              <a:path w="22528082" h="1407300">
                <a:moveTo>
                  <a:pt x="0" y="0"/>
                </a:moveTo>
                <a:lnTo>
                  <a:pt x="22528081" y="0"/>
                </a:lnTo>
                <a:lnTo>
                  <a:pt x="22528081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83" t="-858341" r="-238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36888" y="402722"/>
            <a:ext cx="738865" cy="923581"/>
          </a:xfrm>
          <a:custGeom>
            <a:avLst/>
            <a:gdLst/>
            <a:ahLst/>
            <a:cxnLst/>
            <a:rect l="l" t="t" r="r" b="b"/>
            <a:pathLst>
              <a:path w="738865" h="923581">
                <a:moveTo>
                  <a:pt x="0" y="0"/>
                </a:moveTo>
                <a:lnTo>
                  <a:pt x="738865" y="0"/>
                </a:lnTo>
                <a:lnTo>
                  <a:pt x="738865" y="923581"/>
                </a:lnTo>
                <a:lnTo>
                  <a:pt x="0" y="9235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1223" y="202152"/>
            <a:ext cx="3312834" cy="1407300"/>
          </a:xfrm>
          <a:custGeom>
            <a:avLst/>
            <a:gdLst/>
            <a:ahLst/>
            <a:cxnLst/>
            <a:rect l="l" t="t" r="r" b="b"/>
            <a:pathLst>
              <a:path w="3312834" h="1407300">
                <a:moveTo>
                  <a:pt x="0" y="0"/>
                </a:moveTo>
                <a:lnTo>
                  <a:pt x="3312834" y="0"/>
                </a:lnTo>
                <a:lnTo>
                  <a:pt x="3312834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48" t="-40637" r="-8090" b="-1666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8830" y="202152"/>
            <a:ext cx="3443929" cy="1407300"/>
          </a:xfrm>
          <a:custGeom>
            <a:avLst/>
            <a:gdLst/>
            <a:ahLst/>
            <a:cxnLst/>
            <a:rect l="l" t="t" r="r" b="b"/>
            <a:pathLst>
              <a:path w="3443929" h="1407300">
                <a:moveTo>
                  <a:pt x="0" y="0"/>
                </a:moveTo>
                <a:lnTo>
                  <a:pt x="3443929" y="0"/>
                </a:lnTo>
                <a:lnTo>
                  <a:pt x="3443929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705" t="-40637" r="-7782" b="-1666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23276" y="202152"/>
            <a:ext cx="3312834" cy="719365"/>
          </a:xfrm>
          <a:custGeom>
            <a:avLst/>
            <a:gdLst/>
            <a:ahLst/>
            <a:cxnLst/>
            <a:rect l="l" t="t" r="r" b="b"/>
            <a:pathLst>
              <a:path w="3312834" h="719365">
                <a:moveTo>
                  <a:pt x="0" y="0"/>
                </a:moveTo>
                <a:lnTo>
                  <a:pt x="3312834" y="0"/>
                </a:lnTo>
                <a:lnTo>
                  <a:pt x="3312834" y="719365"/>
                </a:lnTo>
                <a:lnTo>
                  <a:pt x="0" y="719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48" t="-175130" r="-8090" b="-32600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2968" y="202152"/>
            <a:ext cx="3312834" cy="1182370"/>
          </a:xfrm>
          <a:custGeom>
            <a:avLst/>
            <a:gdLst/>
            <a:ahLst/>
            <a:cxnLst/>
            <a:rect l="l" t="t" r="r" b="b"/>
            <a:pathLst>
              <a:path w="3312834" h="1182370">
                <a:moveTo>
                  <a:pt x="0" y="0"/>
                </a:moveTo>
                <a:lnTo>
                  <a:pt x="3312834" y="0"/>
                </a:lnTo>
                <a:lnTo>
                  <a:pt x="3312834" y="1182371"/>
                </a:lnTo>
                <a:lnTo>
                  <a:pt x="0" y="1182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48" t="-67392" r="-8090" b="-1983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3590" y="202152"/>
            <a:ext cx="3312834" cy="901655"/>
          </a:xfrm>
          <a:custGeom>
            <a:avLst/>
            <a:gdLst/>
            <a:ahLst/>
            <a:cxnLst/>
            <a:rect l="l" t="t" r="r" b="b"/>
            <a:pathLst>
              <a:path w="3312834" h="901655">
                <a:moveTo>
                  <a:pt x="0" y="0"/>
                </a:moveTo>
                <a:lnTo>
                  <a:pt x="3312834" y="0"/>
                </a:lnTo>
                <a:lnTo>
                  <a:pt x="3312834" y="901655"/>
                </a:lnTo>
                <a:lnTo>
                  <a:pt x="0" y="901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48" t="-119506" r="-8090" b="-2600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45688" y="202152"/>
            <a:ext cx="3055095" cy="1313121"/>
          </a:xfrm>
          <a:custGeom>
            <a:avLst/>
            <a:gdLst/>
            <a:ahLst/>
            <a:cxnLst/>
            <a:rect l="l" t="t" r="r" b="b"/>
            <a:pathLst>
              <a:path w="3055095" h="1313121">
                <a:moveTo>
                  <a:pt x="0" y="0"/>
                </a:moveTo>
                <a:lnTo>
                  <a:pt x="3055095" y="0"/>
                </a:lnTo>
                <a:lnTo>
                  <a:pt x="3055095" y="1313122"/>
                </a:lnTo>
                <a:lnTo>
                  <a:pt x="0" y="131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48" t="-38998" r="-8090" b="-16469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5713" y="202152"/>
            <a:ext cx="3855045" cy="1124151"/>
          </a:xfrm>
          <a:custGeom>
            <a:avLst/>
            <a:gdLst/>
            <a:ahLst/>
            <a:cxnLst/>
            <a:rect l="l" t="t" r="r" b="b"/>
            <a:pathLst>
              <a:path w="3855045" h="1124151">
                <a:moveTo>
                  <a:pt x="0" y="0"/>
                </a:moveTo>
                <a:lnTo>
                  <a:pt x="3855045" y="0"/>
                </a:lnTo>
                <a:lnTo>
                  <a:pt x="3855045" y="1124151"/>
                </a:lnTo>
                <a:lnTo>
                  <a:pt x="0" y="1124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6000"/>
            </a:blip>
            <a:stretch>
              <a:fillRect t="-119324" b="-123604"/>
            </a:stretch>
          </a:blipFill>
        </p:spPr>
      </p:sp>
      <p:sp>
        <p:nvSpPr>
          <p:cNvPr id="14" name="AutoShape 14"/>
          <p:cNvSpPr/>
          <p:nvPr/>
        </p:nvSpPr>
        <p:spPr>
          <a:xfrm>
            <a:off x="-73911" y="1515274"/>
            <a:ext cx="1836191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3400794" y="451327"/>
            <a:ext cx="2834100" cy="7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5"/>
              </a:lnSpc>
              <a:spcBef>
                <a:spcPct val="0"/>
              </a:spcBef>
            </a:pPr>
            <a:r>
              <a:rPr lang="en-US" sz="4354" b="1">
                <a:solidFill>
                  <a:srgbClr val="FFFFFF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SLSVS_26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15274"/>
            <a:ext cx="18288000" cy="8809826"/>
          </a:xfrm>
          <a:custGeom>
            <a:avLst/>
            <a:gdLst/>
            <a:ahLst/>
            <a:cxnLst/>
            <a:rect l="l" t="t" r="r" b="b"/>
            <a:pathLst>
              <a:path w="18288000" h="8809826">
                <a:moveTo>
                  <a:pt x="0" y="0"/>
                </a:moveTo>
                <a:lnTo>
                  <a:pt x="18288000" y="0"/>
                </a:lnTo>
                <a:lnTo>
                  <a:pt x="18288000" y="8809826"/>
                </a:lnTo>
                <a:lnTo>
                  <a:pt x="0" y="8809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</a:blip>
            <a:stretch>
              <a:fillRect t="-8475" b="-91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00373" y="202152"/>
            <a:ext cx="22528082" cy="1407300"/>
          </a:xfrm>
          <a:custGeom>
            <a:avLst/>
            <a:gdLst/>
            <a:ahLst/>
            <a:cxnLst/>
            <a:rect l="l" t="t" r="r" b="b"/>
            <a:pathLst>
              <a:path w="22528082" h="1407300">
                <a:moveTo>
                  <a:pt x="0" y="0"/>
                </a:moveTo>
                <a:lnTo>
                  <a:pt x="22528081" y="0"/>
                </a:lnTo>
                <a:lnTo>
                  <a:pt x="22528081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83" t="-858341" r="-238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36888" y="402722"/>
            <a:ext cx="738865" cy="923581"/>
          </a:xfrm>
          <a:custGeom>
            <a:avLst/>
            <a:gdLst/>
            <a:ahLst/>
            <a:cxnLst/>
            <a:rect l="l" t="t" r="r" b="b"/>
            <a:pathLst>
              <a:path w="738865" h="923581">
                <a:moveTo>
                  <a:pt x="0" y="0"/>
                </a:moveTo>
                <a:lnTo>
                  <a:pt x="738865" y="0"/>
                </a:lnTo>
                <a:lnTo>
                  <a:pt x="738865" y="923581"/>
                </a:lnTo>
                <a:lnTo>
                  <a:pt x="0" y="92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1223" y="202152"/>
            <a:ext cx="3312834" cy="1407300"/>
          </a:xfrm>
          <a:custGeom>
            <a:avLst/>
            <a:gdLst/>
            <a:ahLst/>
            <a:cxnLst/>
            <a:rect l="l" t="t" r="r" b="b"/>
            <a:pathLst>
              <a:path w="3312834" h="1407300">
                <a:moveTo>
                  <a:pt x="0" y="0"/>
                </a:moveTo>
                <a:lnTo>
                  <a:pt x="3312834" y="0"/>
                </a:lnTo>
                <a:lnTo>
                  <a:pt x="3312834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40637" r="-8090" b="-1666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8830" y="202152"/>
            <a:ext cx="3443929" cy="1407300"/>
          </a:xfrm>
          <a:custGeom>
            <a:avLst/>
            <a:gdLst/>
            <a:ahLst/>
            <a:cxnLst/>
            <a:rect l="l" t="t" r="r" b="b"/>
            <a:pathLst>
              <a:path w="3443929" h="1407300">
                <a:moveTo>
                  <a:pt x="0" y="0"/>
                </a:moveTo>
                <a:lnTo>
                  <a:pt x="3443929" y="0"/>
                </a:lnTo>
                <a:lnTo>
                  <a:pt x="3443929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05" t="-40637" r="-7782" b="-1666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23276" y="202152"/>
            <a:ext cx="3312834" cy="719365"/>
          </a:xfrm>
          <a:custGeom>
            <a:avLst/>
            <a:gdLst/>
            <a:ahLst/>
            <a:cxnLst/>
            <a:rect l="l" t="t" r="r" b="b"/>
            <a:pathLst>
              <a:path w="3312834" h="719365">
                <a:moveTo>
                  <a:pt x="0" y="0"/>
                </a:moveTo>
                <a:lnTo>
                  <a:pt x="3312834" y="0"/>
                </a:lnTo>
                <a:lnTo>
                  <a:pt x="3312834" y="719365"/>
                </a:lnTo>
                <a:lnTo>
                  <a:pt x="0" y="719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75130" r="-8090" b="-326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2968" y="202152"/>
            <a:ext cx="3312834" cy="1182370"/>
          </a:xfrm>
          <a:custGeom>
            <a:avLst/>
            <a:gdLst/>
            <a:ahLst/>
            <a:cxnLst/>
            <a:rect l="l" t="t" r="r" b="b"/>
            <a:pathLst>
              <a:path w="3312834" h="1182370">
                <a:moveTo>
                  <a:pt x="0" y="0"/>
                </a:moveTo>
                <a:lnTo>
                  <a:pt x="3312834" y="0"/>
                </a:lnTo>
                <a:lnTo>
                  <a:pt x="3312834" y="1182371"/>
                </a:lnTo>
                <a:lnTo>
                  <a:pt x="0" y="1182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67392" r="-8090" b="-1983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13590" y="202152"/>
            <a:ext cx="3312834" cy="901655"/>
          </a:xfrm>
          <a:custGeom>
            <a:avLst/>
            <a:gdLst/>
            <a:ahLst/>
            <a:cxnLst/>
            <a:rect l="l" t="t" r="r" b="b"/>
            <a:pathLst>
              <a:path w="3312834" h="901655">
                <a:moveTo>
                  <a:pt x="0" y="0"/>
                </a:moveTo>
                <a:lnTo>
                  <a:pt x="3312834" y="0"/>
                </a:lnTo>
                <a:lnTo>
                  <a:pt x="3312834" y="901655"/>
                </a:lnTo>
                <a:lnTo>
                  <a:pt x="0" y="901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19506" r="-8090" b="-260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5688" y="202152"/>
            <a:ext cx="3055095" cy="1313121"/>
          </a:xfrm>
          <a:custGeom>
            <a:avLst/>
            <a:gdLst/>
            <a:ahLst/>
            <a:cxnLst/>
            <a:rect l="l" t="t" r="r" b="b"/>
            <a:pathLst>
              <a:path w="3055095" h="1313121">
                <a:moveTo>
                  <a:pt x="0" y="0"/>
                </a:moveTo>
                <a:lnTo>
                  <a:pt x="3055095" y="0"/>
                </a:lnTo>
                <a:lnTo>
                  <a:pt x="3055095" y="1313122"/>
                </a:lnTo>
                <a:lnTo>
                  <a:pt x="0" y="1313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38998" r="-8090" b="-164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713" y="202152"/>
            <a:ext cx="3855045" cy="1124151"/>
          </a:xfrm>
          <a:custGeom>
            <a:avLst/>
            <a:gdLst/>
            <a:ahLst/>
            <a:cxnLst/>
            <a:rect l="l" t="t" r="r" b="b"/>
            <a:pathLst>
              <a:path w="3855045" h="1124151">
                <a:moveTo>
                  <a:pt x="0" y="0"/>
                </a:moveTo>
                <a:lnTo>
                  <a:pt x="3855045" y="0"/>
                </a:lnTo>
                <a:lnTo>
                  <a:pt x="3855045" y="1124151"/>
                </a:lnTo>
                <a:lnTo>
                  <a:pt x="0" y="11241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6000"/>
            </a:blip>
            <a:stretch>
              <a:fillRect t="-119324" b="-123604"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-73911" y="1515274"/>
            <a:ext cx="1836191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678830" y="2133327"/>
            <a:ext cx="16026159" cy="7264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7"/>
              </a:lnSpc>
            </a:pPr>
            <a:endParaRPr/>
          </a:p>
          <a:p>
            <a:pPr marL="590223" lvl="1" indent="-295112" algn="l">
              <a:lnSpc>
                <a:spcPts val="3827"/>
              </a:lnSpc>
              <a:buFont typeface="Arial"/>
              <a:buChar char="•"/>
            </a:pPr>
            <a:r>
              <a:rPr lang="en-US" sz="27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 patients underwent </a:t>
            </a:r>
            <a:r>
              <a:rPr lang="en-US" sz="273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comprehensive pre-operative imaging evaluation </a:t>
            </a:r>
          </a:p>
          <a:p>
            <a:pPr algn="l">
              <a:lnSpc>
                <a:spcPts val="3827"/>
              </a:lnSpc>
            </a:pPr>
            <a:r>
              <a:rPr lang="en-US" sz="27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(high-resolution computed tomographic angiography (CTA) and/or magnetic resonance angiography (MRA) to delineate the exact anatomical configuration of the renovascular pathology.  </a:t>
            </a:r>
          </a:p>
          <a:p>
            <a:pPr algn="l">
              <a:lnSpc>
                <a:spcPts val="3827"/>
              </a:lnSpc>
            </a:pPr>
            <a:endParaRPr lang="en-US" sz="2733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90223" lvl="1" indent="-295112" algn="l">
              <a:lnSpc>
                <a:spcPts val="3827"/>
              </a:lnSpc>
              <a:buFont typeface="Arial"/>
              <a:buChar char="•"/>
            </a:pPr>
            <a:r>
              <a:rPr lang="en-US" sz="273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Standard open nephrectomy </a:t>
            </a:r>
            <a:r>
              <a:rPr lang="en-US" sz="27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was done. </a:t>
            </a:r>
          </a:p>
          <a:p>
            <a:pPr marL="590223" lvl="1" indent="-295112" algn="l">
              <a:lnSpc>
                <a:spcPts val="3827"/>
              </a:lnSpc>
              <a:buFont typeface="Arial"/>
              <a:buChar char="•"/>
            </a:pPr>
            <a:r>
              <a:rPr lang="en-US" sz="2733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Cold perfusion</a:t>
            </a:r>
            <a:r>
              <a:rPr lang="en-US" sz="273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and </a:t>
            </a:r>
            <a:r>
              <a:rPr lang="en-US" sz="2733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back-table renal artery reconstruction was done.  </a:t>
            </a:r>
          </a:p>
          <a:p>
            <a:pPr algn="l">
              <a:lnSpc>
                <a:spcPts val="3827"/>
              </a:lnSpc>
            </a:pPr>
            <a:endParaRPr lang="en-US" sz="2733" b="1">
              <a:solidFill>
                <a:srgbClr val="CE242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590223" lvl="1" indent="-295112" algn="l">
              <a:lnSpc>
                <a:spcPts val="3827"/>
              </a:lnSpc>
              <a:buFont typeface="Arial"/>
              <a:buChar char="•"/>
            </a:pPr>
            <a:r>
              <a:rPr lang="en-US" sz="273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 vitro repair</a:t>
            </a:r>
            <a:r>
              <a:rPr lang="en-US" sz="27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was done using </a:t>
            </a:r>
            <a:r>
              <a:rPr lang="en-US" sz="2733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autogenous great saphenous vein.</a:t>
            </a:r>
          </a:p>
          <a:p>
            <a:pPr marL="590223" lvl="1" indent="-295112" algn="l">
              <a:lnSpc>
                <a:spcPts val="3827"/>
              </a:lnSpc>
              <a:buFont typeface="Arial"/>
              <a:buChar char="•"/>
            </a:pPr>
            <a:r>
              <a:rPr lang="en-US" sz="273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733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auto-transplantation </a:t>
            </a:r>
            <a:r>
              <a:rPr lang="en-US" sz="2733" b="1">
                <a:solidFill>
                  <a:srgbClr val="030D2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done to the right iliac fossa. </a:t>
            </a:r>
          </a:p>
          <a:p>
            <a:pPr algn="l">
              <a:lnSpc>
                <a:spcPts val="3827"/>
              </a:lnSpc>
            </a:pPr>
            <a:endParaRPr lang="en-US" sz="2733" b="1">
              <a:solidFill>
                <a:srgbClr val="030D26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590223" lvl="1" indent="-295112" algn="l">
              <a:lnSpc>
                <a:spcPts val="3827"/>
              </a:lnSpc>
              <a:buFont typeface="Arial"/>
              <a:buChar char="•"/>
            </a:pPr>
            <a:r>
              <a:rPr lang="en-US" sz="27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reconstructed renal artery was anastomosed to the </a:t>
            </a:r>
            <a:r>
              <a:rPr lang="en-US" sz="2733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external iliac artery </a:t>
            </a:r>
          </a:p>
          <a:p>
            <a:pPr algn="l">
              <a:lnSpc>
                <a:spcPts val="3827"/>
              </a:lnSpc>
            </a:pPr>
            <a:r>
              <a:rPr lang="en-US" sz="2733" b="1">
                <a:solidFill>
                  <a:srgbClr val="CE242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(end-to-side)</a:t>
            </a:r>
          </a:p>
          <a:p>
            <a:pPr algn="just">
              <a:lnSpc>
                <a:spcPts val="3827"/>
              </a:lnSpc>
            </a:pPr>
            <a:endParaRPr lang="en-US" sz="2733" b="1">
              <a:solidFill>
                <a:srgbClr val="CE242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00794" y="451327"/>
            <a:ext cx="2834100" cy="7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5"/>
              </a:lnSpc>
              <a:spcBef>
                <a:spcPct val="0"/>
              </a:spcBef>
            </a:pPr>
            <a:r>
              <a:rPr lang="en-US" sz="4354" b="1">
                <a:solidFill>
                  <a:srgbClr val="FFFFFF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SLSVS_26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00373" y="202152"/>
            <a:ext cx="22528082" cy="1407300"/>
          </a:xfrm>
          <a:custGeom>
            <a:avLst/>
            <a:gdLst/>
            <a:ahLst/>
            <a:cxnLst/>
            <a:rect l="l" t="t" r="r" b="b"/>
            <a:pathLst>
              <a:path w="22528082" h="1407300">
                <a:moveTo>
                  <a:pt x="0" y="0"/>
                </a:moveTo>
                <a:lnTo>
                  <a:pt x="22528081" y="0"/>
                </a:lnTo>
                <a:lnTo>
                  <a:pt x="22528081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83" t="-858341" r="-238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36888" y="402722"/>
            <a:ext cx="738865" cy="923581"/>
          </a:xfrm>
          <a:custGeom>
            <a:avLst/>
            <a:gdLst/>
            <a:ahLst/>
            <a:cxnLst/>
            <a:rect l="l" t="t" r="r" b="b"/>
            <a:pathLst>
              <a:path w="738865" h="923581">
                <a:moveTo>
                  <a:pt x="0" y="0"/>
                </a:moveTo>
                <a:lnTo>
                  <a:pt x="738865" y="0"/>
                </a:lnTo>
                <a:lnTo>
                  <a:pt x="738865" y="923581"/>
                </a:lnTo>
                <a:lnTo>
                  <a:pt x="0" y="923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11223" y="202152"/>
            <a:ext cx="3312834" cy="1407300"/>
          </a:xfrm>
          <a:custGeom>
            <a:avLst/>
            <a:gdLst/>
            <a:ahLst/>
            <a:cxnLst/>
            <a:rect l="l" t="t" r="r" b="b"/>
            <a:pathLst>
              <a:path w="3312834" h="1407300">
                <a:moveTo>
                  <a:pt x="0" y="0"/>
                </a:moveTo>
                <a:lnTo>
                  <a:pt x="3312834" y="0"/>
                </a:lnTo>
                <a:lnTo>
                  <a:pt x="3312834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48" t="-40637" r="-8090" b="-1666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8830" y="202152"/>
            <a:ext cx="3443929" cy="1407300"/>
          </a:xfrm>
          <a:custGeom>
            <a:avLst/>
            <a:gdLst/>
            <a:ahLst/>
            <a:cxnLst/>
            <a:rect l="l" t="t" r="r" b="b"/>
            <a:pathLst>
              <a:path w="3443929" h="1407300">
                <a:moveTo>
                  <a:pt x="0" y="0"/>
                </a:moveTo>
                <a:lnTo>
                  <a:pt x="3443929" y="0"/>
                </a:lnTo>
                <a:lnTo>
                  <a:pt x="3443929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05" t="-40637" r="-7782" b="-1666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3276" y="202152"/>
            <a:ext cx="3312834" cy="719365"/>
          </a:xfrm>
          <a:custGeom>
            <a:avLst/>
            <a:gdLst/>
            <a:ahLst/>
            <a:cxnLst/>
            <a:rect l="l" t="t" r="r" b="b"/>
            <a:pathLst>
              <a:path w="3312834" h="719365">
                <a:moveTo>
                  <a:pt x="0" y="0"/>
                </a:moveTo>
                <a:lnTo>
                  <a:pt x="3312834" y="0"/>
                </a:lnTo>
                <a:lnTo>
                  <a:pt x="3312834" y="719365"/>
                </a:lnTo>
                <a:lnTo>
                  <a:pt x="0" y="719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48" t="-175130" r="-8090" b="-326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2968" y="202152"/>
            <a:ext cx="3312834" cy="1182370"/>
          </a:xfrm>
          <a:custGeom>
            <a:avLst/>
            <a:gdLst/>
            <a:ahLst/>
            <a:cxnLst/>
            <a:rect l="l" t="t" r="r" b="b"/>
            <a:pathLst>
              <a:path w="3312834" h="1182370">
                <a:moveTo>
                  <a:pt x="0" y="0"/>
                </a:moveTo>
                <a:lnTo>
                  <a:pt x="3312834" y="0"/>
                </a:lnTo>
                <a:lnTo>
                  <a:pt x="3312834" y="1182371"/>
                </a:lnTo>
                <a:lnTo>
                  <a:pt x="0" y="1182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48" t="-67392" r="-8090" b="-1983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3590" y="202152"/>
            <a:ext cx="3312834" cy="901655"/>
          </a:xfrm>
          <a:custGeom>
            <a:avLst/>
            <a:gdLst/>
            <a:ahLst/>
            <a:cxnLst/>
            <a:rect l="l" t="t" r="r" b="b"/>
            <a:pathLst>
              <a:path w="3312834" h="901655">
                <a:moveTo>
                  <a:pt x="0" y="0"/>
                </a:moveTo>
                <a:lnTo>
                  <a:pt x="3312834" y="0"/>
                </a:lnTo>
                <a:lnTo>
                  <a:pt x="3312834" y="901655"/>
                </a:lnTo>
                <a:lnTo>
                  <a:pt x="0" y="901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48" t="-119506" r="-8090" b="-2600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5688" y="202152"/>
            <a:ext cx="3055095" cy="1313121"/>
          </a:xfrm>
          <a:custGeom>
            <a:avLst/>
            <a:gdLst/>
            <a:ahLst/>
            <a:cxnLst/>
            <a:rect l="l" t="t" r="r" b="b"/>
            <a:pathLst>
              <a:path w="3055095" h="1313121">
                <a:moveTo>
                  <a:pt x="0" y="0"/>
                </a:moveTo>
                <a:lnTo>
                  <a:pt x="3055095" y="0"/>
                </a:lnTo>
                <a:lnTo>
                  <a:pt x="3055095" y="1313122"/>
                </a:lnTo>
                <a:lnTo>
                  <a:pt x="0" y="131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48" t="-38998" r="-8090" b="-1646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5713" y="202152"/>
            <a:ext cx="3855045" cy="1124151"/>
          </a:xfrm>
          <a:custGeom>
            <a:avLst/>
            <a:gdLst/>
            <a:ahLst/>
            <a:cxnLst/>
            <a:rect l="l" t="t" r="r" b="b"/>
            <a:pathLst>
              <a:path w="3855045" h="1124151">
                <a:moveTo>
                  <a:pt x="0" y="0"/>
                </a:moveTo>
                <a:lnTo>
                  <a:pt x="3855045" y="0"/>
                </a:lnTo>
                <a:lnTo>
                  <a:pt x="3855045" y="1124151"/>
                </a:lnTo>
                <a:lnTo>
                  <a:pt x="0" y="11241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6000"/>
            </a:blip>
            <a:stretch>
              <a:fillRect t="-119324" b="-123604"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-73911" y="1515274"/>
            <a:ext cx="1836191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0233913" y="1898421"/>
            <a:ext cx="4185085" cy="7359879"/>
          </a:xfrm>
          <a:custGeom>
            <a:avLst/>
            <a:gdLst/>
            <a:ahLst/>
            <a:cxnLst/>
            <a:rect l="l" t="t" r="r" b="b"/>
            <a:pathLst>
              <a:path w="4185085" h="7359879">
                <a:moveTo>
                  <a:pt x="0" y="0"/>
                </a:moveTo>
                <a:lnTo>
                  <a:pt x="4185085" y="0"/>
                </a:lnTo>
                <a:lnTo>
                  <a:pt x="4185085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640" b="-11640"/>
            </a:stretch>
          </a:blipFill>
          <a:ln w="104775" cap="sq">
            <a:solidFill>
              <a:srgbClr val="5170FF"/>
            </a:solidFill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645688" y="1898421"/>
            <a:ext cx="5060295" cy="7359879"/>
          </a:xfrm>
          <a:custGeom>
            <a:avLst/>
            <a:gdLst/>
            <a:ahLst/>
            <a:cxnLst/>
            <a:rect l="l" t="t" r="r" b="b"/>
            <a:pathLst>
              <a:path w="5060295" h="7359879">
                <a:moveTo>
                  <a:pt x="0" y="0"/>
                </a:moveTo>
                <a:lnTo>
                  <a:pt x="5060295" y="0"/>
                </a:lnTo>
                <a:lnTo>
                  <a:pt x="5060295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4531" b="-24531"/>
            </a:stretch>
          </a:blipFill>
          <a:ln w="104775" cap="sq">
            <a:solidFill>
              <a:srgbClr val="5170FF"/>
            </a:solidFill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5939314" y="5076825"/>
            <a:ext cx="3204686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In-vitro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reconstruction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 the RAA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185777" y="5076825"/>
            <a:ext cx="4102223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Following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in-vitro reconstruction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00794" y="451327"/>
            <a:ext cx="2834100" cy="7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5"/>
              </a:lnSpc>
              <a:spcBef>
                <a:spcPct val="0"/>
              </a:spcBef>
            </a:pPr>
            <a:r>
              <a:rPr lang="en-US" sz="4354" b="1">
                <a:solidFill>
                  <a:srgbClr val="FFFFFF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SLSVS_26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15274"/>
            <a:ext cx="18288000" cy="8809826"/>
          </a:xfrm>
          <a:custGeom>
            <a:avLst/>
            <a:gdLst/>
            <a:ahLst/>
            <a:cxnLst/>
            <a:rect l="l" t="t" r="r" b="b"/>
            <a:pathLst>
              <a:path w="18288000" h="8809826">
                <a:moveTo>
                  <a:pt x="0" y="0"/>
                </a:moveTo>
                <a:lnTo>
                  <a:pt x="18288000" y="0"/>
                </a:lnTo>
                <a:lnTo>
                  <a:pt x="18288000" y="8809826"/>
                </a:lnTo>
                <a:lnTo>
                  <a:pt x="0" y="8809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</a:blip>
            <a:stretch>
              <a:fillRect t="-8475" b="-91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00373" y="202152"/>
            <a:ext cx="22528082" cy="1407300"/>
          </a:xfrm>
          <a:custGeom>
            <a:avLst/>
            <a:gdLst/>
            <a:ahLst/>
            <a:cxnLst/>
            <a:rect l="l" t="t" r="r" b="b"/>
            <a:pathLst>
              <a:path w="22528082" h="1407300">
                <a:moveTo>
                  <a:pt x="0" y="0"/>
                </a:moveTo>
                <a:lnTo>
                  <a:pt x="22528081" y="0"/>
                </a:lnTo>
                <a:lnTo>
                  <a:pt x="22528081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83" t="-858341" r="-238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36888" y="402722"/>
            <a:ext cx="738865" cy="923581"/>
          </a:xfrm>
          <a:custGeom>
            <a:avLst/>
            <a:gdLst/>
            <a:ahLst/>
            <a:cxnLst/>
            <a:rect l="l" t="t" r="r" b="b"/>
            <a:pathLst>
              <a:path w="738865" h="923581">
                <a:moveTo>
                  <a:pt x="0" y="0"/>
                </a:moveTo>
                <a:lnTo>
                  <a:pt x="738865" y="0"/>
                </a:lnTo>
                <a:lnTo>
                  <a:pt x="738865" y="923581"/>
                </a:lnTo>
                <a:lnTo>
                  <a:pt x="0" y="92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1223" y="202152"/>
            <a:ext cx="3312834" cy="1407300"/>
          </a:xfrm>
          <a:custGeom>
            <a:avLst/>
            <a:gdLst/>
            <a:ahLst/>
            <a:cxnLst/>
            <a:rect l="l" t="t" r="r" b="b"/>
            <a:pathLst>
              <a:path w="3312834" h="1407300">
                <a:moveTo>
                  <a:pt x="0" y="0"/>
                </a:moveTo>
                <a:lnTo>
                  <a:pt x="3312834" y="0"/>
                </a:lnTo>
                <a:lnTo>
                  <a:pt x="3312834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40637" r="-8090" b="-1666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8830" y="202152"/>
            <a:ext cx="3443929" cy="1407300"/>
          </a:xfrm>
          <a:custGeom>
            <a:avLst/>
            <a:gdLst/>
            <a:ahLst/>
            <a:cxnLst/>
            <a:rect l="l" t="t" r="r" b="b"/>
            <a:pathLst>
              <a:path w="3443929" h="1407300">
                <a:moveTo>
                  <a:pt x="0" y="0"/>
                </a:moveTo>
                <a:lnTo>
                  <a:pt x="3443929" y="0"/>
                </a:lnTo>
                <a:lnTo>
                  <a:pt x="3443929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05" t="-40637" r="-7782" b="-1666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23276" y="202152"/>
            <a:ext cx="3312834" cy="719365"/>
          </a:xfrm>
          <a:custGeom>
            <a:avLst/>
            <a:gdLst/>
            <a:ahLst/>
            <a:cxnLst/>
            <a:rect l="l" t="t" r="r" b="b"/>
            <a:pathLst>
              <a:path w="3312834" h="719365">
                <a:moveTo>
                  <a:pt x="0" y="0"/>
                </a:moveTo>
                <a:lnTo>
                  <a:pt x="3312834" y="0"/>
                </a:lnTo>
                <a:lnTo>
                  <a:pt x="3312834" y="719365"/>
                </a:lnTo>
                <a:lnTo>
                  <a:pt x="0" y="719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75130" r="-8090" b="-326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2968" y="202152"/>
            <a:ext cx="3312834" cy="1182370"/>
          </a:xfrm>
          <a:custGeom>
            <a:avLst/>
            <a:gdLst/>
            <a:ahLst/>
            <a:cxnLst/>
            <a:rect l="l" t="t" r="r" b="b"/>
            <a:pathLst>
              <a:path w="3312834" h="1182370">
                <a:moveTo>
                  <a:pt x="0" y="0"/>
                </a:moveTo>
                <a:lnTo>
                  <a:pt x="3312834" y="0"/>
                </a:lnTo>
                <a:lnTo>
                  <a:pt x="3312834" y="1182371"/>
                </a:lnTo>
                <a:lnTo>
                  <a:pt x="0" y="1182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67392" r="-8090" b="-1983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13590" y="202152"/>
            <a:ext cx="3312834" cy="901655"/>
          </a:xfrm>
          <a:custGeom>
            <a:avLst/>
            <a:gdLst/>
            <a:ahLst/>
            <a:cxnLst/>
            <a:rect l="l" t="t" r="r" b="b"/>
            <a:pathLst>
              <a:path w="3312834" h="901655">
                <a:moveTo>
                  <a:pt x="0" y="0"/>
                </a:moveTo>
                <a:lnTo>
                  <a:pt x="3312834" y="0"/>
                </a:lnTo>
                <a:lnTo>
                  <a:pt x="3312834" y="901655"/>
                </a:lnTo>
                <a:lnTo>
                  <a:pt x="0" y="901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19506" r="-8090" b="-260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5688" y="202152"/>
            <a:ext cx="3055095" cy="1313121"/>
          </a:xfrm>
          <a:custGeom>
            <a:avLst/>
            <a:gdLst/>
            <a:ahLst/>
            <a:cxnLst/>
            <a:rect l="l" t="t" r="r" b="b"/>
            <a:pathLst>
              <a:path w="3055095" h="1313121">
                <a:moveTo>
                  <a:pt x="0" y="0"/>
                </a:moveTo>
                <a:lnTo>
                  <a:pt x="3055095" y="0"/>
                </a:lnTo>
                <a:lnTo>
                  <a:pt x="3055095" y="1313122"/>
                </a:lnTo>
                <a:lnTo>
                  <a:pt x="0" y="1313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38998" r="-8090" b="-164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713" y="202152"/>
            <a:ext cx="3855045" cy="1124151"/>
          </a:xfrm>
          <a:custGeom>
            <a:avLst/>
            <a:gdLst/>
            <a:ahLst/>
            <a:cxnLst/>
            <a:rect l="l" t="t" r="r" b="b"/>
            <a:pathLst>
              <a:path w="3855045" h="1124151">
                <a:moveTo>
                  <a:pt x="0" y="0"/>
                </a:moveTo>
                <a:lnTo>
                  <a:pt x="3855045" y="0"/>
                </a:lnTo>
                <a:lnTo>
                  <a:pt x="3855045" y="1124151"/>
                </a:lnTo>
                <a:lnTo>
                  <a:pt x="0" y="11241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6000"/>
            </a:blip>
            <a:stretch>
              <a:fillRect t="-119324" b="-123604"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-73911" y="1515274"/>
            <a:ext cx="1836191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3330515" y="1723752"/>
          <a:ext cx="14321119" cy="7867650"/>
        </p:xfrm>
        <a:graphic>
          <a:graphicData uri="http://schemas.openxmlformats.org/drawingml/2006/table">
            <a:tbl>
              <a:tblPr/>
              <a:tblGrid>
                <a:gridCol w="5809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1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707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significant in-hospital morbidity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707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mortality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None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846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Average post-operative hospital stay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07 days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846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Follow-up Doppler scan results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1B4861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at 4, 8, 12 ,24 weeks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no evidence of disease recurrence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with excellent perfusion and arterial integrity.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543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All 3 RAA</a:t>
                      </a:r>
                      <a:r>
                        <a:rPr lang="en-US" sz="2399">
                          <a:solidFill>
                            <a:srgbClr val="1B4861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- cured</a:t>
                      </a:r>
                      <a:endParaRPr lang="en-US" sz="1100"/>
                    </a:p>
                    <a:p>
                      <a:pPr algn="just">
                        <a:lnSpc>
                          <a:spcPts val="3359"/>
                        </a:lnSpc>
                      </a:pPr>
                      <a:endParaRPr lang="en-US" sz="1100"/>
                    </a:p>
                    <a:p>
                      <a:pPr algn="just">
                        <a:lnSpc>
                          <a:spcPts val="3359"/>
                        </a:lnSpc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2 RAS  with uni-lateral disease</a:t>
                      </a:r>
                      <a:r>
                        <a:rPr lang="en-US" sz="2399">
                          <a:solidFill>
                            <a:srgbClr val="1B4861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: off medication with good BP control</a:t>
                      </a:r>
                    </a:p>
                    <a:p>
                      <a:pPr algn="just">
                        <a:lnSpc>
                          <a:spcPts val="3359"/>
                        </a:lnSpc>
                      </a:pPr>
                      <a:r>
                        <a:rPr lang="en-US" sz="2399" b="1">
                          <a:solidFill>
                            <a:srgbClr val="1B4861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2 RAS with bi-lateral disease</a:t>
                      </a:r>
                      <a:r>
                        <a:rPr lang="en-US" sz="2399">
                          <a:solidFill>
                            <a:srgbClr val="1B4861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: partial resolution of symptoms, awaiting management of the contra-lateral side.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609499" y="5379529"/>
            <a:ext cx="272101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5170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00794" y="451327"/>
            <a:ext cx="2834100" cy="7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5"/>
              </a:lnSpc>
              <a:spcBef>
                <a:spcPct val="0"/>
              </a:spcBef>
            </a:pPr>
            <a:r>
              <a:rPr lang="en-US" sz="4354" b="1">
                <a:solidFill>
                  <a:srgbClr val="FFFFFF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SLSVS_26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15274"/>
            <a:ext cx="18288000" cy="8809826"/>
          </a:xfrm>
          <a:custGeom>
            <a:avLst/>
            <a:gdLst/>
            <a:ahLst/>
            <a:cxnLst/>
            <a:rect l="l" t="t" r="r" b="b"/>
            <a:pathLst>
              <a:path w="18288000" h="8809826">
                <a:moveTo>
                  <a:pt x="0" y="0"/>
                </a:moveTo>
                <a:lnTo>
                  <a:pt x="18288000" y="0"/>
                </a:lnTo>
                <a:lnTo>
                  <a:pt x="18288000" y="8809826"/>
                </a:lnTo>
                <a:lnTo>
                  <a:pt x="0" y="8809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</a:blip>
            <a:stretch>
              <a:fillRect t="-8475" b="-91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00373" y="202152"/>
            <a:ext cx="22528082" cy="1407300"/>
          </a:xfrm>
          <a:custGeom>
            <a:avLst/>
            <a:gdLst/>
            <a:ahLst/>
            <a:cxnLst/>
            <a:rect l="l" t="t" r="r" b="b"/>
            <a:pathLst>
              <a:path w="22528082" h="1407300">
                <a:moveTo>
                  <a:pt x="0" y="0"/>
                </a:moveTo>
                <a:lnTo>
                  <a:pt x="22528081" y="0"/>
                </a:lnTo>
                <a:lnTo>
                  <a:pt x="22528081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83" t="-858341" r="-238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36888" y="402722"/>
            <a:ext cx="738865" cy="923581"/>
          </a:xfrm>
          <a:custGeom>
            <a:avLst/>
            <a:gdLst/>
            <a:ahLst/>
            <a:cxnLst/>
            <a:rect l="l" t="t" r="r" b="b"/>
            <a:pathLst>
              <a:path w="738865" h="923581">
                <a:moveTo>
                  <a:pt x="0" y="0"/>
                </a:moveTo>
                <a:lnTo>
                  <a:pt x="738865" y="0"/>
                </a:lnTo>
                <a:lnTo>
                  <a:pt x="738865" y="923581"/>
                </a:lnTo>
                <a:lnTo>
                  <a:pt x="0" y="92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1223" y="202152"/>
            <a:ext cx="3312834" cy="1407300"/>
          </a:xfrm>
          <a:custGeom>
            <a:avLst/>
            <a:gdLst/>
            <a:ahLst/>
            <a:cxnLst/>
            <a:rect l="l" t="t" r="r" b="b"/>
            <a:pathLst>
              <a:path w="3312834" h="1407300">
                <a:moveTo>
                  <a:pt x="0" y="0"/>
                </a:moveTo>
                <a:lnTo>
                  <a:pt x="3312834" y="0"/>
                </a:lnTo>
                <a:lnTo>
                  <a:pt x="3312834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40637" r="-8090" b="-1666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8830" y="202152"/>
            <a:ext cx="3443929" cy="1407300"/>
          </a:xfrm>
          <a:custGeom>
            <a:avLst/>
            <a:gdLst/>
            <a:ahLst/>
            <a:cxnLst/>
            <a:rect l="l" t="t" r="r" b="b"/>
            <a:pathLst>
              <a:path w="3443929" h="1407300">
                <a:moveTo>
                  <a:pt x="0" y="0"/>
                </a:moveTo>
                <a:lnTo>
                  <a:pt x="3443929" y="0"/>
                </a:lnTo>
                <a:lnTo>
                  <a:pt x="3443929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05" t="-40637" r="-7782" b="-1666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23276" y="202152"/>
            <a:ext cx="3312834" cy="719365"/>
          </a:xfrm>
          <a:custGeom>
            <a:avLst/>
            <a:gdLst/>
            <a:ahLst/>
            <a:cxnLst/>
            <a:rect l="l" t="t" r="r" b="b"/>
            <a:pathLst>
              <a:path w="3312834" h="719365">
                <a:moveTo>
                  <a:pt x="0" y="0"/>
                </a:moveTo>
                <a:lnTo>
                  <a:pt x="3312834" y="0"/>
                </a:lnTo>
                <a:lnTo>
                  <a:pt x="3312834" y="719365"/>
                </a:lnTo>
                <a:lnTo>
                  <a:pt x="0" y="719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75130" r="-8090" b="-326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2968" y="202152"/>
            <a:ext cx="3312834" cy="1182370"/>
          </a:xfrm>
          <a:custGeom>
            <a:avLst/>
            <a:gdLst/>
            <a:ahLst/>
            <a:cxnLst/>
            <a:rect l="l" t="t" r="r" b="b"/>
            <a:pathLst>
              <a:path w="3312834" h="1182370">
                <a:moveTo>
                  <a:pt x="0" y="0"/>
                </a:moveTo>
                <a:lnTo>
                  <a:pt x="3312834" y="0"/>
                </a:lnTo>
                <a:lnTo>
                  <a:pt x="3312834" y="1182371"/>
                </a:lnTo>
                <a:lnTo>
                  <a:pt x="0" y="1182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67392" r="-8090" b="-1983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13590" y="202152"/>
            <a:ext cx="3312834" cy="901655"/>
          </a:xfrm>
          <a:custGeom>
            <a:avLst/>
            <a:gdLst/>
            <a:ahLst/>
            <a:cxnLst/>
            <a:rect l="l" t="t" r="r" b="b"/>
            <a:pathLst>
              <a:path w="3312834" h="901655">
                <a:moveTo>
                  <a:pt x="0" y="0"/>
                </a:moveTo>
                <a:lnTo>
                  <a:pt x="3312834" y="0"/>
                </a:lnTo>
                <a:lnTo>
                  <a:pt x="3312834" y="901655"/>
                </a:lnTo>
                <a:lnTo>
                  <a:pt x="0" y="901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19506" r="-8090" b="-260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5688" y="202152"/>
            <a:ext cx="3055095" cy="1313121"/>
          </a:xfrm>
          <a:custGeom>
            <a:avLst/>
            <a:gdLst/>
            <a:ahLst/>
            <a:cxnLst/>
            <a:rect l="l" t="t" r="r" b="b"/>
            <a:pathLst>
              <a:path w="3055095" h="1313121">
                <a:moveTo>
                  <a:pt x="0" y="0"/>
                </a:moveTo>
                <a:lnTo>
                  <a:pt x="3055095" y="0"/>
                </a:lnTo>
                <a:lnTo>
                  <a:pt x="3055095" y="1313122"/>
                </a:lnTo>
                <a:lnTo>
                  <a:pt x="0" y="1313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38998" r="-8090" b="-164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713" y="202152"/>
            <a:ext cx="3855045" cy="1124151"/>
          </a:xfrm>
          <a:custGeom>
            <a:avLst/>
            <a:gdLst/>
            <a:ahLst/>
            <a:cxnLst/>
            <a:rect l="l" t="t" r="r" b="b"/>
            <a:pathLst>
              <a:path w="3855045" h="1124151">
                <a:moveTo>
                  <a:pt x="0" y="0"/>
                </a:moveTo>
                <a:lnTo>
                  <a:pt x="3855045" y="0"/>
                </a:lnTo>
                <a:lnTo>
                  <a:pt x="3855045" y="1124151"/>
                </a:lnTo>
                <a:lnTo>
                  <a:pt x="0" y="11241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6000"/>
            </a:blip>
            <a:stretch>
              <a:fillRect t="-119324" b="-123604"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-73911" y="1515274"/>
            <a:ext cx="1836191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345194" y="2114277"/>
            <a:ext cx="14260044" cy="756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1">
                <a:solidFill>
                  <a:srgbClr val="5170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Conclusion</a:t>
            </a:r>
          </a:p>
          <a:p>
            <a:pPr algn="just">
              <a:lnSpc>
                <a:spcPts val="3951"/>
              </a:lnSpc>
            </a:pPr>
            <a:endParaRPr lang="en-US" sz="3399" b="1">
              <a:solidFill>
                <a:srgbClr val="5170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71"/>
              </a:lnSpc>
            </a:pP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Resistant RAS and significant RAA both pose unique challenges in definitive management, especially where initial medical and interventional management options have failed. </a:t>
            </a:r>
          </a:p>
          <a:p>
            <a:pPr algn="just">
              <a:lnSpc>
                <a:spcPts val="3671"/>
              </a:lnSpc>
            </a:pPr>
            <a:endParaRPr lang="en-US" sz="2622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671"/>
              </a:lnSpc>
            </a:pPr>
            <a:r>
              <a:rPr lang="en-US" sz="2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While in-situ repair has also been described in certain centres, we believe in-vitro reconstruction and auto- transplantation facilitates a better surgical repair of the diseased artery segments and also allows the re-implantation to be done in virgin territory. </a:t>
            </a:r>
          </a:p>
          <a:p>
            <a:pPr algn="just">
              <a:lnSpc>
                <a:spcPts val="3671"/>
              </a:lnSpc>
            </a:pPr>
            <a:endParaRPr lang="en-US" sz="2622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671"/>
              </a:lnSpc>
            </a:pPr>
            <a:r>
              <a:rPr lang="en-US" sz="2622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 vitro repair and auto-transplantation offers a viable and safe salvage option for complex renovascular pathology where medical and interventional measures have failed with very encouraging early results. </a:t>
            </a:r>
          </a:p>
          <a:p>
            <a:pPr algn="just">
              <a:lnSpc>
                <a:spcPts val="3951"/>
              </a:lnSpc>
            </a:pPr>
            <a:endParaRPr lang="en-US" sz="2622" b="1">
              <a:solidFill>
                <a:srgbClr val="FF313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951"/>
              </a:lnSpc>
            </a:pPr>
            <a:endParaRPr lang="en-US" sz="2622" b="1">
              <a:solidFill>
                <a:srgbClr val="FF313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00794" y="451327"/>
            <a:ext cx="2834100" cy="7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5"/>
              </a:lnSpc>
              <a:spcBef>
                <a:spcPct val="0"/>
              </a:spcBef>
            </a:pPr>
            <a:r>
              <a:rPr lang="en-US" sz="4354" b="1">
                <a:solidFill>
                  <a:srgbClr val="FFFFFF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SLSVS_26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15274"/>
            <a:ext cx="18288000" cy="8809826"/>
          </a:xfrm>
          <a:custGeom>
            <a:avLst/>
            <a:gdLst/>
            <a:ahLst/>
            <a:cxnLst/>
            <a:rect l="l" t="t" r="r" b="b"/>
            <a:pathLst>
              <a:path w="18288000" h="8809826">
                <a:moveTo>
                  <a:pt x="0" y="0"/>
                </a:moveTo>
                <a:lnTo>
                  <a:pt x="18288000" y="0"/>
                </a:lnTo>
                <a:lnTo>
                  <a:pt x="18288000" y="8809826"/>
                </a:lnTo>
                <a:lnTo>
                  <a:pt x="0" y="8809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t="-8475" b="-915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00373" y="202152"/>
            <a:ext cx="22528082" cy="1407300"/>
          </a:xfrm>
          <a:custGeom>
            <a:avLst/>
            <a:gdLst/>
            <a:ahLst/>
            <a:cxnLst/>
            <a:rect l="l" t="t" r="r" b="b"/>
            <a:pathLst>
              <a:path w="22528082" h="1407300">
                <a:moveTo>
                  <a:pt x="0" y="0"/>
                </a:moveTo>
                <a:lnTo>
                  <a:pt x="22528081" y="0"/>
                </a:lnTo>
                <a:lnTo>
                  <a:pt x="22528081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83" t="-858341" r="-238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36888" y="402722"/>
            <a:ext cx="738865" cy="923581"/>
          </a:xfrm>
          <a:custGeom>
            <a:avLst/>
            <a:gdLst/>
            <a:ahLst/>
            <a:cxnLst/>
            <a:rect l="l" t="t" r="r" b="b"/>
            <a:pathLst>
              <a:path w="738865" h="923581">
                <a:moveTo>
                  <a:pt x="0" y="0"/>
                </a:moveTo>
                <a:lnTo>
                  <a:pt x="738865" y="0"/>
                </a:lnTo>
                <a:lnTo>
                  <a:pt x="738865" y="923581"/>
                </a:lnTo>
                <a:lnTo>
                  <a:pt x="0" y="923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1223" y="202152"/>
            <a:ext cx="3312834" cy="1407300"/>
          </a:xfrm>
          <a:custGeom>
            <a:avLst/>
            <a:gdLst/>
            <a:ahLst/>
            <a:cxnLst/>
            <a:rect l="l" t="t" r="r" b="b"/>
            <a:pathLst>
              <a:path w="3312834" h="1407300">
                <a:moveTo>
                  <a:pt x="0" y="0"/>
                </a:moveTo>
                <a:lnTo>
                  <a:pt x="3312834" y="0"/>
                </a:lnTo>
                <a:lnTo>
                  <a:pt x="3312834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40637" r="-8090" b="-1666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8830" y="202152"/>
            <a:ext cx="3443929" cy="1407300"/>
          </a:xfrm>
          <a:custGeom>
            <a:avLst/>
            <a:gdLst/>
            <a:ahLst/>
            <a:cxnLst/>
            <a:rect l="l" t="t" r="r" b="b"/>
            <a:pathLst>
              <a:path w="3443929" h="1407300">
                <a:moveTo>
                  <a:pt x="0" y="0"/>
                </a:moveTo>
                <a:lnTo>
                  <a:pt x="3443929" y="0"/>
                </a:lnTo>
                <a:lnTo>
                  <a:pt x="3443929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05" t="-40637" r="-7782" b="-1666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423276" y="202152"/>
            <a:ext cx="3312834" cy="719365"/>
          </a:xfrm>
          <a:custGeom>
            <a:avLst/>
            <a:gdLst/>
            <a:ahLst/>
            <a:cxnLst/>
            <a:rect l="l" t="t" r="r" b="b"/>
            <a:pathLst>
              <a:path w="3312834" h="719365">
                <a:moveTo>
                  <a:pt x="0" y="0"/>
                </a:moveTo>
                <a:lnTo>
                  <a:pt x="3312834" y="0"/>
                </a:lnTo>
                <a:lnTo>
                  <a:pt x="3312834" y="719365"/>
                </a:lnTo>
                <a:lnTo>
                  <a:pt x="0" y="7193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75130" r="-8090" b="-326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2968" y="202152"/>
            <a:ext cx="3312834" cy="1182370"/>
          </a:xfrm>
          <a:custGeom>
            <a:avLst/>
            <a:gdLst/>
            <a:ahLst/>
            <a:cxnLst/>
            <a:rect l="l" t="t" r="r" b="b"/>
            <a:pathLst>
              <a:path w="3312834" h="1182370">
                <a:moveTo>
                  <a:pt x="0" y="0"/>
                </a:moveTo>
                <a:lnTo>
                  <a:pt x="3312834" y="0"/>
                </a:lnTo>
                <a:lnTo>
                  <a:pt x="3312834" y="1182371"/>
                </a:lnTo>
                <a:lnTo>
                  <a:pt x="0" y="1182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67392" r="-8090" b="-1983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13590" y="202152"/>
            <a:ext cx="3312834" cy="901655"/>
          </a:xfrm>
          <a:custGeom>
            <a:avLst/>
            <a:gdLst/>
            <a:ahLst/>
            <a:cxnLst/>
            <a:rect l="l" t="t" r="r" b="b"/>
            <a:pathLst>
              <a:path w="3312834" h="901655">
                <a:moveTo>
                  <a:pt x="0" y="0"/>
                </a:moveTo>
                <a:lnTo>
                  <a:pt x="3312834" y="0"/>
                </a:lnTo>
                <a:lnTo>
                  <a:pt x="3312834" y="901655"/>
                </a:lnTo>
                <a:lnTo>
                  <a:pt x="0" y="901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119506" r="-8090" b="-260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5688" y="202152"/>
            <a:ext cx="3055095" cy="1313121"/>
          </a:xfrm>
          <a:custGeom>
            <a:avLst/>
            <a:gdLst/>
            <a:ahLst/>
            <a:cxnLst/>
            <a:rect l="l" t="t" r="r" b="b"/>
            <a:pathLst>
              <a:path w="3055095" h="1313121">
                <a:moveTo>
                  <a:pt x="0" y="0"/>
                </a:moveTo>
                <a:lnTo>
                  <a:pt x="3055095" y="0"/>
                </a:lnTo>
                <a:lnTo>
                  <a:pt x="3055095" y="1313122"/>
                </a:lnTo>
                <a:lnTo>
                  <a:pt x="0" y="1313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38998" r="-8090" b="-164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713" y="202152"/>
            <a:ext cx="3855045" cy="1124151"/>
          </a:xfrm>
          <a:custGeom>
            <a:avLst/>
            <a:gdLst/>
            <a:ahLst/>
            <a:cxnLst/>
            <a:rect l="l" t="t" r="r" b="b"/>
            <a:pathLst>
              <a:path w="3855045" h="1124151">
                <a:moveTo>
                  <a:pt x="0" y="0"/>
                </a:moveTo>
                <a:lnTo>
                  <a:pt x="3855045" y="0"/>
                </a:lnTo>
                <a:lnTo>
                  <a:pt x="3855045" y="1124151"/>
                </a:lnTo>
                <a:lnTo>
                  <a:pt x="0" y="11241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6000"/>
            </a:blip>
            <a:stretch>
              <a:fillRect t="-119324" b="-123604"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-73911" y="1515274"/>
            <a:ext cx="1836191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027067" y="4772660"/>
            <a:ext cx="2233867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Thank you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00794" y="451327"/>
            <a:ext cx="2834100" cy="7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5"/>
              </a:lnSpc>
              <a:spcBef>
                <a:spcPct val="0"/>
              </a:spcBef>
            </a:pPr>
            <a:r>
              <a:rPr lang="en-US" sz="4354" b="1">
                <a:solidFill>
                  <a:srgbClr val="FFFFFF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SLSVS_26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Macintosh PowerPoint</Application>
  <PresentationFormat>Custom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Canva Sans Bold</vt:lpstr>
      <vt:lpstr>Calibri</vt:lpstr>
      <vt:lpstr>Cinzel Decorative Bold</vt:lpstr>
      <vt:lpstr>Arial</vt:lpstr>
      <vt:lpstr>Norwester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Modern Company Profile Presentation (16:9)</dc:title>
  <cp:lastModifiedBy>Microsoft Office User</cp:lastModifiedBy>
  <cp:revision>1</cp:revision>
  <dcterms:created xsi:type="dcterms:W3CDTF">2006-08-16T00:00:00Z</dcterms:created>
  <dcterms:modified xsi:type="dcterms:W3CDTF">2026-05-22T18:26:39Z</dcterms:modified>
  <dc:identifier>DAHH_68yjIQ</dc:identifier>
</cp:coreProperties>
</file>