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94" r:id="rId1"/>
  </p:sldMasterIdLst>
  <p:sldIdLst>
    <p:sldId id="256" r:id="rId2"/>
    <p:sldId id="263" r:id="rId3"/>
    <p:sldId id="264" r:id="rId4"/>
    <p:sldId id="265" r:id="rId5"/>
    <p:sldId id="266" r:id="rId6"/>
    <p:sldId id="272" r:id="rId7"/>
    <p:sldId id="267" r:id="rId8"/>
    <p:sldId id="268" r:id="rId9"/>
    <p:sldId id="269" r:id="rId10"/>
    <p:sldId id="271" r:id="rId11"/>
  </p:sldIdLst>
  <p:sldSz cx="18288000" cy="10287000"/>
  <p:notesSz cx="6858000" cy="9144000"/>
  <p:defaultTextStyle>
    <a:defPPr>
      <a:defRPr lang="en-L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 autoAdjust="0"/>
    <p:restoredTop sz="94630" autoAdjust="0"/>
  </p:normalViewPr>
  <p:slideViewPr>
    <p:cSldViewPr>
      <p:cViewPr varScale="1">
        <p:scale>
          <a:sx n="76" d="100"/>
          <a:sy n="76" d="100"/>
        </p:scale>
        <p:origin x="5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052200280301297E-2"/>
          <c:w val="1"/>
          <c:h val="0.8606438440189065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29D-AB44-9D0B-5643E10AAFC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29D-AB44-9D0B-5643E10AAFC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29D-AB44-9D0B-5643E10AAFC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LK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83106535693708"/>
                      <c:h val="0.276466081208139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29D-AB44-9D0B-5643E10AAFC0}"/>
                </c:ext>
              </c:extLst>
            </c:dLbl>
            <c:dLbl>
              <c:idx val="1"/>
              <c:layout>
                <c:manualLayout>
                  <c:x val="1.7146909098250066E-2"/>
                  <c:y val="-0.2023984792133452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117496158112"/>
                      <c:h val="0.401222091025052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29D-AB44-9D0B-5643E10AAFC0}"/>
                </c:ext>
              </c:extLst>
            </c:dLbl>
            <c:dLbl>
              <c:idx val="2"/>
              <c:layout>
                <c:manualLayout>
                  <c:x val="0.22670898973744336"/>
                  <c:y val="-0.205622465966211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2782443813027"/>
                      <c:h val="0.401222091025052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29D-AB44-9D0B-5643E10AAF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LK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Thoracic</c:v>
                </c:pt>
                <c:pt idx="1">
                  <c:v>Supra renal</c:v>
                </c:pt>
                <c:pt idx="2">
                  <c:v>Infra renal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0.27800000000000002</c:v>
                </c:pt>
                <c:pt idx="1">
                  <c:v>5.5E-2</c:v>
                </c:pt>
                <c:pt idx="2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9D-AB44-9D0B-5643E10AAFC0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L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57ED-5B70-8A61-290F-F8D822933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0DC11-D0B8-8B42-35A5-04D23523D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L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9F979-E5B6-8FF3-9F0B-0D4D6D7D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05AC6-4521-F622-89E7-D0FBD511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D2CC6-DC37-48C8-D4CD-46F4635E4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4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DD92A-7076-EAC6-D2BE-E4B7AA51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A7E63-2ECD-18E2-A8C1-FD96A9AC7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C81A1-663F-17B8-ABF1-BDA46B2C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4888E-9DF8-C455-2829-467A8FEC4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55BC2-CB7B-A47C-5009-37F88ABEC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5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121191-40BC-82BA-FD73-4EAFC82D7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7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4DDE54-8778-0884-5C91-DA13D71FD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7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0E276-AC72-B3F8-815C-9D021E84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A3025-BD66-4F3A-CA9F-1A31C81E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46C7D-2399-4B99-7DF0-4A432D4E6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6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40A6F-5CC1-7598-F94B-7CF3AD86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843CF-D2CB-EA9D-36EE-56D0F2293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40743-E787-6D03-8A72-90EA7059C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3B9A1-30B0-CCE5-3C7C-82AE6337E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4A0AB-6B08-21F7-4148-31AE2C7E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0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BA919-71FD-73DA-7A30-47C240B2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7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E2BB3-0797-CF47-935C-5ED61959F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AA0B-8E2A-05AB-F140-EB98BDD3C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93E11-23D6-782C-699B-80589FBD5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5067F-B59B-256A-ABFD-A971E975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8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8D44D-9B39-A288-1D96-265BDED60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06A4A-39CB-22AE-837D-743B844DD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7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63E37-DE4C-2F46-BCED-0340E9371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7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6DE05C-03AB-A496-578D-688243192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A0B5D-C44A-3F80-8B9E-279999FF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AFEE1-5A00-1064-E2A1-EB520AC05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9FD47-6ECB-0062-5860-9209B5A12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15645-821D-7804-ABA1-BE069BB9F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AEAE2-FFD5-4EBC-846D-C2B751635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9B0B78-A0A2-FB45-2F6D-46246632F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888258-546E-03CB-7E66-A24AAFD7F4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62678-33CA-84CB-A910-49602E3F0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AFB3E0-232F-2422-B699-F0CA035C2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457D59-252C-66FB-672F-32529D73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5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A37ED-9DB5-578C-AABC-18D0539E9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507D61-C276-FB29-8B3E-C78A0162A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F5390E-D4F6-A45C-E1B6-310E9A659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555D0-1AAE-FB58-C22D-2BB1B4BCD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8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206EA0-FA5E-49BB-C7DD-5586AF6FA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73302C-7CCA-390B-47CD-5C3F1464F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A1759-7C3A-4B16-9FBF-8617C309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1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7A308-3A4E-C27A-F777-D50E0DF03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833D0-D621-7F40-42D9-417831198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5BF84-ADE3-126D-B12A-DFC5EE2C4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26248-E3D9-ECAF-BBAC-BD76BCCF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7760D-C917-727E-2CCD-8B23247A6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A7C41-A4F1-7E02-BE70-0A370BAD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0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D741E-6DDC-5603-E07C-68A102FF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6CC6C4-F8D5-DBDA-DA14-64C1E951D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L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731C6-18D2-C2FA-01CD-FA3B6591B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990F9-9229-57DF-A2EB-1A6D9B7D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85DC5-2836-BD3A-652C-21991BE2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CD150-5909-27AA-536D-03F0CF85C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2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6ECBA0-C296-A710-01A4-36267EF65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9212F-10DF-F20F-38F8-08334765A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7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D1B5E-4705-DA92-9E96-EBBB28D8B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30896-6E0C-2D2B-0BAF-927EBE487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992B4-9E8B-78B1-1DA8-E4CE77D5F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1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K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8063D48-B703-5D33-149A-1C74B28578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62100"/>
            <a:ext cx="4651317" cy="57121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9476C-5789-6F59-4E8C-511728CA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1589013"/>
            <a:ext cx="3810000" cy="61966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297EC0-A06E-40AE-1A7F-021225A7F25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589014"/>
            <a:ext cx="4281634" cy="56458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E31CE1-B6A4-CD26-1D56-0A960C1CE3D3}"/>
              </a:ext>
            </a:extLst>
          </p:cNvPr>
          <p:cNvSpPr/>
          <p:nvPr/>
        </p:nvSpPr>
        <p:spPr>
          <a:xfrm>
            <a:off x="0" y="7234912"/>
            <a:ext cx="18288000" cy="30520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1FCC9B-1326-8C29-0E94-60B5A191D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947672"/>
            <a:ext cx="16383000" cy="2967228"/>
          </a:xfrm>
        </p:spPr>
        <p:txBody>
          <a:bodyPr>
            <a:normAutofit/>
          </a:bodyPr>
          <a:lstStyle/>
          <a:p>
            <a:pPr algn="ctr"/>
            <a:r>
              <a:rPr lang="en-LK" sz="4400" b="1" dirty="0">
                <a:solidFill>
                  <a:srgbClr val="002060"/>
                </a:solidFill>
                <a:latin typeface="Arial Rounded MT Bold" panose="020F0704030504030204" pitchFamily="34" charset="77"/>
                <a:cs typeface="Calibri" panose="020F0502020204030204" pitchFamily="34" charset="0"/>
              </a:rPr>
              <a:t>Management and Early Outcomes of  Aortic Aneurysm Presentations in a Resource-Constrained Tertiary Center </a:t>
            </a:r>
            <a:br>
              <a:rPr lang="en-LK" sz="4400" b="1" dirty="0">
                <a:solidFill>
                  <a:srgbClr val="002060"/>
                </a:solidFill>
                <a:latin typeface="Arial Rounded MT Bold" panose="020F0704030504030204" pitchFamily="34" charset="77"/>
                <a:cs typeface="Calibri" panose="020F0502020204030204" pitchFamily="34" charset="0"/>
              </a:rPr>
            </a:br>
            <a:endParaRPr lang="en-LK" sz="4400" b="1" dirty="0">
              <a:solidFill>
                <a:srgbClr val="002060"/>
              </a:solidFill>
              <a:latin typeface="Arial Rounded MT Bold" panose="020F0704030504030204" pitchFamily="34" charset="77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CF39B8F-C7EE-7048-9782-2F9ADD9C5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7841457"/>
            <a:ext cx="13716000" cy="2483643"/>
          </a:xfrm>
        </p:spPr>
        <p:txBody>
          <a:bodyPr>
            <a:normAutofit/>
          </a:bodyPr>
          <a:lstStyle/>
          <a:p>
            <a:r>
              <a:rPr lang="en-LK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Presenting Authour : L E D I Kumari</a:t>
            </a:r>
          </a:p>
          <a:p>
            <a:r>
              <a:rPr lang="en-LK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Professorial Vascular Unit</a:t>
            </a:r>
          </a:p>
          <a:p>
            <a:r>
              <a:rPr lang="en-LK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Hospital Sri Lanka</a:t>
            </a:r>
          </a:p>
          <a:p>
            <a:endParaRPr lang="en-LK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EA1C0E-9076-715F-4477-EA31365AA6B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50" y="1578544"/>
            <a:ext cx="4223850" cy="57330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982F09-0DB6-620F-C229-D1B82A715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592FD-87E2-9F3D-3E2B-B172CC79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4293393"/>
            <a:ext cx="13134975" cy="1700213"/>
          </a:xfrm>
        </p:spPr>
        <p:txBody>
          <a:bodyPr/>
          <a:lstStyle/>
          <a:p>
            <a:r>
              <a:rPr lang="en-LK" dirty="0">
                <a:solidFill>
                  <a:schemeClr val="accent1">
                    <a:lumMod val="75000"/>
                  </a:schemeClr>
                </a:solidFill>
              </a:rPr>
              <a:t>Thank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66DF9B-0B25-2077-92AA-62B5CC547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575" y="2095500"/>
            <a:ext cx="5410200" cy="73188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9984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1C10CA-62B0-F477-2B70-6B81358EF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26A5C2-A38C-1671-5EDA-5F95BBB425B5}"/>
              </a:ext>
            </a:extLst>
          </p:cNvPr>
          <p:cNvSpPr/>
          <p:nvPr/>
        </p:nvSpPr>
        <p:spPr>
          <a:xfrm>
            <a:off x="228600" y="1671637"/>
            <a:ext cx="17830800" cy="1371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E22769E-2A8E-F6D4-DBCB-5C5A92BFE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3738562"/>
            <a:ext cx="17068800" cy="6205538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Aortic aneurysms are associated with significant morbidity and mortality, particularly when presenting with rupture or leak. 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Endovascular repair predominates in high-resource settings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data in resource-limited environments</a:t>
            </a:r>
          </a:p>
          <a:p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Evaluate presentation patterns , management strategies, and impact of resource limitations </a:t>
            </a:r>
          </a:p>
          <a:p>
            <a:pPr marL="0" indent="0">
              <a:buNone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decision making</a:t>
            </a:r>
          </a:p>
          <a:p>
            <a:pPr marL="0" indent="0">
              <a:buNone/>
            </a:pPr>
            <a:endParaRPr lang="en-LK" sz="2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ABE021-AEC2-FE56-DC1B-1033307BE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704421"/>
            <a:ext cx="6019800" cy="1371600"/>
          </a:xfrm>
        </p:spPr>
        <p:txBody>
          <a:bodyPr>
            <a:normAutofit/>
          </a:bodyPr>
          <a:lstStyle/>
          <a:p>
            <a:r>
              <a:rPr lang="en-LK" sz="4000" dirty="0">
                <a:solidFill>
                  <a:schemeClr val="bg1"/>
                </a:solidFill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79666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5F468-347B-D87B-1A8C-881506C3E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BFB161-93BE-78F0-396D-52C7A161D5BF}"/>
              </a:ext>
            </a:extLst>
          </p:cNvPr>
          <p:cNvSpPr/>
          <p:nvPr/>
        </p:nvSpPr>
        <p:spPr>
          <a:xfrm>
            <a:off x="228600" y="1671637"/>
            <a:ext cx="17830800" cy="1371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727174C-268E-258B-8F95-567FC1450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3738562"/>
            <a:ext cx="16306800" cy="5595937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Retrospective observational study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Duration -</a:t>
            </a:r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months</a:t>
            </a:r>
          </a:p>
          <a:p>
            <a:endParaRPr lang="en-GB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Inclusion:</a:t>
            </a:r>
          </a:p>
          <a:p>
            <a:pPr lvl="1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Radiologically confirmed aortic aneurysm </a:t>
            </a:r>
          </a:p>
          <a:p>
            <a:pPr lvl="1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Indication for intervention (size, symptoms, emergency)</a:t>
            </a:r>
          </a:p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Exclusion:</a:t>
            </a:r>
          </a:p>
          <a:p>
            <a:pPr lvl="1"/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Refusal of intervention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Descriptive statistical analysis</a:t>
            </a:r>
          </a:p>
          <a:p>
            <a:pPr marL="0" indent="0">
              <a:buNone/>
            </a:pPr>
            <a:endParaRPr lang="en-LK" sz="2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EC1F36B-3D72-683B-36D6-344295CE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704421"/>
            <a:ext cx="6019800" cy="1371600"/>
          </a:xfrm>
        </p:spPr>
        <p:txBody>
          <a:bodyPr>
            <a:normAutofit/>
          </a:bodyPr>
          <a:lstStyle/>
          <a:p>
            <a:r>
              <a:rPr lang="en-LK" sz="4000" dirty="0">
                <a:solidFill>
                  <a:schemeClr val="bg1"/>
                </a:solidFill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200748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E86AA2-0C19-4813-3059-0C726B415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E9A8C3C-7432-662F-32A2-141E30FF4AA2}"/>
              </a:ext>
            </a:extLst>
          </p:cNvPr>
          <p:cNvSpPr/>
          <p:nvPr/>
        </p:nvSpPr>
        <p:spPr>
          <a:xfrm>
            <a:off x="228600" y="1671637"/>
            <a:ext cx="17830800" cy="1371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E7FE8C4-AAD2-11C7-26B5-50731A511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501354"/>
            <a:ext cx="5943600" cy="33091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Cohort Summary (n=18)</a:t>
            </a:r>
          </a:p>
          <a:p>
            <a:pPr marL="0" indent="0">
              <a:buNone/>
            </a:pP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Mean age: 68.6 yrs </a:t>
            </a:r>
          </a:p>
          <a:p>
            <a:pPr lvl="1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Male: 83%</a:t>
            </a:r>
          </a:p>
          <a:p>
            <a:pPr lvl="1"/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Mean aneurysm size: 60 mm</a:t>
            </a:r>
          </a:p>
          <a:p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LK" sz="3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BB16AB3-4130-F609-2BA2-AED7180FF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704421"/>
            <a:ext cx="12496800" cy="1371600"/>
          </a:xfrm>
        </p:spPr>
        <p:txBody>
          <a:bodyPr>
            <a:normAutofit/>
          </a:bodyPr>
          <a:lstStyle/>
          <a:p>
            <a:r>
              <a:rPr lang="en-LK" sz="4800" dirty="0">
                <a:solidFill>
                  <a:schemeClr val="bg1"/>
                </a:solidFill>
              </a:rPr>
              <a:t>Results</a:t>
            </a:r>
            <a:r>
              <a:rPr lang="en-LK" sz="4000" dirty="0">
                <a:solidFill>
                  <a:schemeClr val="bg1"/>
                </a:solidFill>
              </a:rPr>
              <a:t> – Patient Characteristics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B634C5-B88C-7D90-4A1C-10AF46EA4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590402"/>
              </p:ext>
            </p:extLst>
          </p:nvPr>
        </p:nvGraphicFramePr>
        <p:xfrm>
          <a:off x="10219547" y="5277816"/>
          <a:ext cx="4800600" cy="315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150">
                  <a:extLst>
                    <a:ext uri="{9D8B030D-6E8A-4147-A177-3AD203B41FA5}">
                      <a16:colId xmlns:a16="http://schemas.microsoft.com/office/drawing/2014/main" val="1869349323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62861926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LK" sz="27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Presentation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27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LK" sz="27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(%)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850516964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endParaRPr lang="en-LK" sz="24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LK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Rutured/leaking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endParaRPr lang="en-LK" sz="24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LK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27.8%  (5)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54167530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endParaRPr lang="en-LK" sz="24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LK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Symptomatic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endParaRPr lang="en-LK" sz="24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LK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55.5%  (10)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837206037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endParaRPr lang="en-LK" sz="24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LK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Incidental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endParaRPr lang="en-LK" sz="24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LK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16.7%  (3)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6911338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8C47993-AEF8-E45F-B0D8-C78EB0CA00A9}"/>
              </a:ext>
            </a:extLst>
          </p:cNvPr>
          <p:cNvSpPr txBox="1"/>
          <p:nvPr/>
        </p:nvSpPr>
        <p:spPr>
          <a:xfrm>
            <a:off x="10295747" y="4501354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sz="3200" b="1" dirty="0">
                <a:latin typeface="Calibri" panose="020F0502020204030204" pitchFamily="34" charset="0"/>
                <a:cs typeface="Calibri" panose="020F0502020204030204" pitchFamily="34" charset="0"/>
              </a:rPr>
              <a:t>Mode of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CC752A-3074-6C3F-45A5-8618AF452ECB}"/>
              </a:ext>
            </a:extLst>
          </p:cNvPr>
          <p:cNvSpPr txBox="1"/>
          <p:nvPr/>
        </p:nvSpPr>
        <p:spPr>
          <a:xfrm>
            <a:off x="10189729" y="8454031"/>
            <a:ext cx="4800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Table 1:  Presentation distribution</a:t>
            </a:r>
          </a:p>
        </p:txBody>
      </p:sp>
    </p:spTree>
    <p:extLst>
      <p:ext uri="{BB962C8B-B14F-4D97-AF65-F5344CB8AC3E}">
        <p14:creationId xmlns:p14="http://schemas.microsoft.com/office/powerpoint/2010/main" val="298871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0782BD-6A1B-5C2B-373C-A0C3D04EA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6656C3-22D2-CB45-BFED-F0B905D97EB3}"/>
              </a:ext>
            </a:extLst>
          </p:cNvPr>
          <p:cNvSpPr/>
          <p:nvPr/>
        </p:nvSpPr>
        <p:spPr>
          <a:xfrm>
            <a:off x="228600" y="1671637"/>
            <a:ext cx="17830800" cy="1371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B431A85-0865-E841-C342-F886E4BD7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67" y="8343900"/>
            <a:ext cx="16306800" cy="83820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Majority presented with symptomatic or emergency pathology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CB4A74D-E443-40EC-5296-991A637D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704421"/>
            <a:ext cx="10439400" cy="1371600"/>
          </a:xfrm>
        </p:spPr>
        <p:txBody>
          <a:bodyPr>
            <a:normAutofit/>
          </a:bodyPr>
          <a:lstStyle/>
          <a:p>
            <a:r>
              <a:rPr lang="en-LK" sz="4800" dirty="0">
                <a:solidFill>
                  <a:schemeClr val="bg1"/>
                </a:solidFill>
              </a:rPr>
              <a:t>Results</a:t>
            </a:r>
            <a:r>
              <a:rPr lang="en-LK" sz="4000" dirty="0">
                <a:solidFill>
                  <a:schemeClr val="bg1"/>
                </a:solidFill>
              </a:rPr>
              <a:t> – Aneurysm distribution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3C1A89-FAD3-6E47-2FDA-2A10052489F0}"/>
              </a:ext>
            </a:extLst>
          </p:cNvPr>
          <p:cNvSpPr txBox="1"/>
          <p:nvPr/>
        </p:nvSpPr>
        <p:spPr>
          <a:xfrm>
            <a:off x="3276600" y="7017136"/>
            <a:ext cx="6381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Chart 1: Aneurysm location distribution (n=18)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FCAAA55-AA12-EA8B-EBEA-CBB9C07D8C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614206"/>
              </p:ext>
            </p:extLst>
          </p:nvPr>
        </p:nvGraphicFramePr>
        <p:xfrm>
          <a:off x="2342916" y="4255358"/>
          <a:ext cx="7277567" cy="2761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6198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2801A8-9849-AE52-1478-1ADC340B5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C3FBB3-69A1-730C-8597-837913912919}"/>
              </a:ext>
            </a:extLst>
          </p:cNvPr>
          <p:cNvSpPr/>
          <p:nvPr/>
        </p:nvSpPr>
        <p:spPr>
          <a:xfrm>
            <a:off x="228600" y="1671637"/>
            <a:ext cx="17830800" cy="1371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1385797-6B16-3272-9EB3-6DACE586A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191500"/>
            <a:ext cx="17068800" cy="1652987"/>
          </a:xfrm>
        </p:spPr>
        <p:txBody>
          <a:bodyPr>
            <a:normAutofit lnSpcReduction="10000"/>
          </a:bodyPr>
          <a:lstStyle/>
          <a:p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limitations influenced management decisions in 57% of non-endovascular cases (8/14).</a:t>
            </a:r>
          </a:p>
          <a:p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hospital mortality: 5.6% </a:t>
            </a:r>
          </a:p>
          <a:p>
            <a:pPr marL="0" indent="0">
              <a:buNone/>
            </a:pPr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8C1403-FC0B-0B26-4276-4ED03FC93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704421"/>
            <a:ext cx="10439400" cy="1371600"/>
          </a:xfrm>
        </p:spPr>
        <p:txBody>
          <a:bodyPr>
            <a:normAutofit/>
          </a:bodyPr>
          <a:lstStyle/>
          <a:p>
            <a:r>
              <a:rPr lang="en-LK" sz="4800" dirty="0">
                <a:solidFill>
                  <a:schemeClr val="bg1"/>
                </a:solidFill>
              </a:rPr>
              <a:t>Results</a:t>
            </a:r>
            <a:r>
              <a:rPr lang="en-LK" sz="4000" dirty="0">
                <a:solidFill>
                  <a:schemeClr val="bg1"/>
                </a:solidFill>
              </a:rPr>
              <a:t> – Management &amp; 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4AE4F9-E610-80E6-FBCE-BDF34BC41EC1}"/>
              </a:ext>
            </a:extLst>
          </p:cNvPr>
          <p:cNvSpPr txBox="1"/>
          <p:nvPr/>
        </p:nvSpPr>
        <p:spPr>
          <a:xfrm>
            <a:off x="1143000" y="6993400"/>
            <a:ext cx="5725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K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Table 2: Management strategy distribution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1F439F1-BC44-CC64-B674-0F3E016349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498884"/>
              </p:ext>
            </p:extLst>
          </p:nvPr>
        </p:nvGraphicFramePr>
        <p:xfrm>
          <a:off x="1143000" y="3818717"/>
          <a:ext cx="6781800" cy="3174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381960347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595269655"/>
                    </a:ext>
                  </a:extLst>
                </a:gridCol>
              </a:tblGrid>
              <a:tr h="881063">
                <a:tc>
                  <a:txBody>
                    <a:bodyPr/>
                    <a:lstStyle/>
                    <a:p>
                      <a:r>
                        <a:rPr lang="en-LK" sz="32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Management strategy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GB" sz="32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LK" sz="32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(%)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878208543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r>
                        <a:rPr lang="en-LK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 repair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LK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 (50%)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217529385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lang="en-LK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Endovascular (EVAR/TEVAR)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LK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(22.2%)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67681142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lang="en-LK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Conservative management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en-LK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(27.8%)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054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777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8627C7-7B0E-9E3B-F407-8B65D659A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9E6C79-2231-D9B0-2526-816DCBA4A917}"/>
              </a:ext>
            </a:extLst>
          </p:cNvPr>
          <p:cNvSpPr/>
          <p:nvPr/>
        </p:nvSpPr>
        <p:spPr>
          <a:xfrm>
            <a:off x="228600" y="1671637"/>
            <a:ext cx="17830800" cy="1371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9948B39-65F8-89B6-3DBD-C25B102C7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3738562"/>
            <a:ext cx="16306800" cy="5595937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 influenced by clinical status and availability of resources.</a:t>
            </a:r>
          </a:p>
          <a:p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availability is a major determinant of decision-making.</a:t>
            </a:r>
          </a:p>
          <a:p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Endovascular interventions are underutilized compared to global practice.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</a:p>
          <a:p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Implication: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Improve device access and affordability to align with global standards.</a:t>
            </a:r>
          </a:p>
          <a:p>
            <a:pPr marL="0" indent="0">
              <a:buNone/>
            </a:pPr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2A36EBD-EAF7-F290-CC4C-D79C0D9C6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704421"/>
            <a:ext cx="6019800" cy="1371600"/>
          </a:xfrm>
        </p:spPr>
        <p:txBody>
          <a:bodyPr>
            <a:normAutofit/>
          </a:bodyPr>
          <a:lstStyle/>
          <a:p>
            <a:r>
              <a:rPr lang="en-LK" sz="4000" dirty="0">
                <a:solidFill>
                  <a:schemeClr val="bg1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87338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A8C302-C18F-2EE8-84E7-20E0595AA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8FBF34-A2D1-961C-B0D0-543552787018}"/>
              </a:ext>
            </a:extLst>
          </p:cNvPr>
          <p:cNvSpPr/>
          <p:nvPr/>
        </p:nvSpPr>
        <p:spPr>
          <a:xfrm>
            <a:off x="228600" y="1671637"/>
            <a:ext cx="17830800" cy="1371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EE71191-4089-6DFB-1A44-16BAD65C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3738562"/>
            <a:ext cx="16306800" cy="5595937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sample size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Single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retrospective study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 long term follow up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Descriptive analysis without multivariable statistics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Findings may not be generalizable to all settings</a:t>
            </a:r>
          </a:p>
          <a:p>
            <a:pPr marL="0" indent="0">
              <a:buNone/>
            </a:pPr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C2DFCB-B816-FBB9-FBAB-9BD2CA3BE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704421"/>
            <a:ext cx="6019800" cy="1371600"/>
          </a:xfrm>
        </p:spPr>
        <p:txBody>
          <a:bodyPr>
            <a:normAutofit/>
          </a:bodyPr>
          <a:lstStyle/>
          <a:p>
            <a:r>
              <a:rPr lang="en-LK" sz="4000" dirty="0">
                <a:solidFill>
                  <a:schemeClr val="bg1"/>
                </a:solidFill>
              </a:rPr>
              <a:t>Limitation</a:t>
            </a:r>
          </a:p>
        </p:txBody>
      </p:sp>
    </p:spTree>
    <p:extLst>
      <p:ext uri="{BB962C8B-B14F-4D97-AF65-F5344CB8AC3E}">
        <p14:creationId xmlns:p14="http://schemas.microsoft.com/office/powerpoint/2010/main" val="135228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45EA13-46B4-2FD4-44E9-7F8723310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14AE3B-0EA2-8D54-276B-21A5B04412F2}"/>
              </a:ext>
            </a:extLst>
          </p:cNvPr>
          <p:cNvSpPr/>
          <p:nvPr/>
        </p:nvSpPr>
        <p:spPr>
          <a:xfrm>
            <a:off x="228600" y="1671637"/>
            <a:ext cx="17830800" cy="1371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K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4260E3-CDA8-9BA2-23AD-F27831084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3738562"/>
            <a:ext cx="16306800" cy="5595937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90000"/>
                  <a:lumOff val="10000"/>
                </a:schemeClr>
              </a:buClr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Improve availability of EVAR/TEVAR devices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</a:pP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90000"/>
                  <a:lumOff val="10000"/>
                </a:schemeClr>
              </a:buClr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Develop cost reduction and procurement strategies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</a:pP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90000"/>
                  <a:lumOff val="10000"/>
                </a:schemeClr>
              </a:buClr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Establish multi-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vascular registries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</a:pP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90000"/>
                  <a:lumOff val="10000"/>
                </a:schemeClr>
              </a:buClr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Promote early referral and aneurysm surveillance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</a:pP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2">
                  <a:lumMod val="90000"/>
                  <a:lumOff val="10000"/>
                </a:schemeClr>
              </a:buClr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Conduct larger prospective studies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4088FF-294E-D091-A64E-837871E06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704421"/>
            <a:ext cx="6019800" cy="1371600"/>
          </a:xfrm>
        </p:spPr>
        <p:txBody>
          <a:bodyPr>
            <a:normAutofit/>
          </a:bodyPr>
          <a:lstStyle/>
          <a:p>
            <a:r>
              <a:rPr lang="en-LK" sz="4000" dirty="0">
                <a:solidFill>
                  <a:schemeClr val="bg1"/>
                </a:solidFill>
              </a:rPr>
              <a:t>Recommendation</a:t>
            </a:r>
          </a:p>
        </p:txBody>
      </p:sp>
    </p:spTree>
    <p:extLst>
      <p:ext uri="{BB962C8B-B14F-4D97-AF65-F5344CB8AC3E}">
        <p14:creationId xmlns:p14="http://schemas.microsoft.com/office/powerpoint/2010/main" val="258815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356</Words>
  <Application>Microsoft Macintosh PowerPoint</Application>
  <PresentationFormat>Custom</PresentationFormat>
  <Paragraphs>99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Arial Rounded MT Bold</vt:lpstr>
      <vt:lpstr>Aptos Display</vt:lpstr>
      <vt:lpstr>Calibri</vt:lpstr>
      <vt:lpstr>Office Theme</vt:lpstr>
      <vt:lpstr>Management and Early Outcomes of  Aortic Aneurysm Presentations in a Resource-Constrained Tertiary Center  </vt:lpstr>
      <vt:lpstr>Introduction</vt:lpstr>
      <vt:lpstr>Methodology</vt:lpstr>
      <vt:lpstr>Results – Patient Characteristics</vt:lpstr>
      <vt:lpstr>Results – Aneurysm distribution</vt:lpstr>
      <vt:lpstr>Results – Management &amp; Outcomes</vt:lpstr>
      <vt:lpstr>Conclusion</vt:lpstr>
      <vt:lpstr>Limitation</vt:lpstr>
      <vt:lpstr>Recommendation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Brown Simple Minimalist Natural Skincare Presentation</dc:title>
  <cp:lastModifiedBy>Loku Enderage Deepthi Iresha Kumari</cp:lastModifiedBy>
  <cp:revision>9</cp:revision>
  <dcterms:created xsi:type="dcterms:W3CDTF">2006-08-16T00:00:00Z</dcterms:created>
  <dcterms:modified xsi:type="dcterms:W3CDTF">2026-05-18T00:21:57Z</dcterms:modified>
  <dc:identifier>DAHGDBV40MY</dc:identifier>
</cp:coreProperties>
</file>