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2" r:id="rId8"/>
    <p:sldId id="266" r:id="rId9"/>
    <p:sldId id="263" r:id="rId10"/>
    <p:sldId id="264" r:id="rId11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1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4" autoAdjust="0"/>
  </p:normalViewPr>
  <p:slideViewPr>
    <p:cSldViewPr showGuides="1">
      <p:cViewPr varScale="1">
        <p:scale>
          <a:sx n="53" d="100"/>
          <a:sy n="53" d="100"/>
        </p:scale>
        <p:origin x="802" y="58"/>
      </p:cViewPr>
      <p:guideLst>
        <p:guide orient="horz" pos="2160"/>
        <p:guide pos="119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319" cy="7631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3570" y="2319655"/>
            <a:ext cx="15163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Short-Term Clinical Outcomes of </a:t>
            </a:r>
            <a:r>
              <a:rPr lang="en-GB" sz="6000" b="1" dirty="0" err="1"/>
              <a:t>Endovenous</a:t>
            </a:r>
            <a:r>
              <a:rPr lang="en-GB" sz="6000" b="1" dirty="0"/>
              <a:t> Laser Ablation for Symptomatic Varicose veins – A Single Centre Audit</a:t>
            </a:r>
            <a:endParaRPr lang="en-US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93570" y="6670040"/>
            <a:ext cx="7086600" cy="2891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R.A. Ubayasiri</a:t>
            </a:r>
            <a:r>
              <a:rPr lang="en-US" altLang="en-GB" sz="3200" b="1" baseline="30000" dirty="0"/>
              <a:t>1</a:t>
            </a:r>
            <a:endParaRPr lang="en-GB" sz="3200" b="1" baseline="30000" dirty="0"/>
          </a:p>
          <a:p>
            <a:r>
              <a:rPr lang="en-GB" sz="3200" b="1" dirty="0"/>
              <a:t>R.M.P. Vishwajith</a:t>
            </a:r>
            <a:r>
              <a:rPr lang="en-US" altLang="en-GB" sz="3200" b="1" baseline="30000" dirty="0"/>
              <a:t>1</a:t>
            </a:r>
            <a:endParaRPr lang="en-GB" sz="3200" b="1" dirty="0"/>
          </a:p>
          <a:p>
            <a:r>
              <a:rPr lang="en-GB" sz="3200" b="1" dirty="0"/>
              <a:t>D.Y. Senevirathne</a:t>
            </a:r>
            <a:r>
              <a:rPr lang="en-US" altLang="en-GB" sz="3200" b="1" baseline="30000" dirty="0"/>
              <a:t>1</a:t>
            </a:r>
            <a:endParaRPr lang="en-GB" sz="3200" b="1" baseline="30000" dirty="0"/>
          </a:p>
          <a:p>
            <a:r>
              <a:rPr lang="en-GB" sz="3200" b="1" dirty="0"/>
              <a:t>S.M.A. </a:t>
            </a:r>
            <a:r>
              <a:rPr lang="en-GB" sz="3200" b="1" dirty="0" err="1"/>
              <a:t>Kankanamge</a:t>
            </a:r>
            <a:r>
              <a:rPr lang="en-US" altLang="en-GB" sz="3200" b="1" baseline="30000" dirty="0" err="1"/>
              <a:t>1</a:t>
            </a:r>
            <a:endParaRPr lang="en-GB" sz="3200" b="1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1 - National Hospital Galle, Sri Lanka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53000" y="4914900"/>
            <a:ext cx="73152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80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Thank You</a:t>
            </a:r>
            <a:endParaRPr lang="en-US" sz="80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3298" y="2223135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Background</a:t>
            </a:r>
            <a:endParaRPr lang="en-US" sz="6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893298" y="3312160"/>
            <a:ext cx="14859000" cy="665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Chronic venous insufficiency, often due to reflux in the greater saphenous vein leads to varicose veins, pain, oedema and skin changes.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Traditional management – </a:t>
            </a:r>
            <a:r>
              <a:rPr lang="en-GB" sz="3600" dirty="0" err="1"/>
              <a:t>Sapheno</a:t>
            </a:r>
            <a:r>
              <a:rPr lang="en-GB" sz="3600" dirty="0"/>
              <a:t> femoral ligation and stripping.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 err="1"/>
              <a:t>Endovenous</a:t>
            </a:r>
            <a:r>
              <a:rPr lang="en-US" sz="3600" dirty="0"/>
              <a:t> Laser Ablation(EVLA) – Minimally Invasive alternative to surgery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/>
              <a:t>Local data on EVLA outcomes is limited, highlighting the need for audit and evaluation.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This audit was aimed at evaluating its effectiveness in relieving pain, swelling and promoting ulcer healing in patients with varicose veins.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0405" y="2243455"/>
            <a:ext cx="777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Objectives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893570" y="3998595"/>
            <a:ext cx="15316200" cy="4161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Evaluate the effectiveness of </a:t>
            </a:r>
            <a:r>
              <a:rPr lang="en-GB" sz="3600" dirty="0" err="1"/>
              <a:t>endovenous</a:t>
            </a:r>
            <a:r>
              <a:rPr lang="en-GB" sz="3600" dirty="0"/>
              <a:t> laser ablation in  </a:t>
            </a:r>
          </a:p>
          <a:p>
            <a:pPr>
              <a:lnSpc>
                <a:spcPct val="150000"/>
              </a:lnSpc>
            </a:pPr>
            <a:r>
              <a:rPr lang="en-GB" sz="3600" dirty="0"/>
              <a:t>                    1.  pain relief</a:t>
            </a:r>
          </a:p>
          <a:p>
            <a:pPr>
              <a:lnSpc>
                <a:spcPct val="150000"/>
              </a:lnSpc>
            </a:pPr>
            <a:r>
              <a:rPr lang="en-GB" sz="3600" dirty="0"/>
              <a:t>                    2. swelling reduction</a:t>
            </a:r>
          </a:p>
          <a:p>
            <a:pPr>
              <a:lnSpc>
                <a:spcPct val="150000"/>
              </a:lnSpc>
            </a:pPr>
            <a:r>
              <a:rPr lang="en-GB" sz="3600" dirty="0"/>
              <a:t>                    3. promoting ulcer healing</a:t>
            </a:r>
          </a:p>
          <a:p>
            <a:pPr>
              <a:lnSpc>
                <a:spcPct val="150000"/>
              </a:lnSpc>
            </a:pPr>
            <a:r>
              <a:rPr lang="en-GB" sz="3600" dirty="0"/>
              <a:t>    in patients with symptomatic varicose veins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3570" y="2091055"/>
            <a:ext cx="647700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Method</a:t>
            </a:r>
            <a:r>
              <a:rPr lang="en-US" altLang="en-GB" sz="6000" b="1" dirty="0"/>
              <a:t>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93570" y="3159423"/>
            <a:ext cx="15087600" cy="628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A retrospective audit.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Time duration-  1st of August to 31st December 2025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Location-  National Hospital Galle.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85 patients underwent EVLA      50 contactable patients were included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Data was collected via an interviewer administered questionnaire </a:t>
            </a:r>
          </a:p>
          <a:p>
            <a:pPr marL="1028700" lvl="1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3600" dirty="0"/>
              <a:t>Pre operative symptoms - pain, swelling and presence of an ulcer </a:t>
            </a:r>
          </a:p>
          <a:p>
            <a:pPr marL="1028700" lvl="1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3600" dirty="0"/>
              <a:t>Post operative outcomes - Pain relief, reduction of swelling, ulcer healing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620000" y="6210300"/>
            <a:ext cx="4572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3570" y="2548890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Patient Demographics</a:t>
            </a:r>
            <a:endParaRPr lang="en-US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93570" y="4229100"/>
            <a:ext cx="1051560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The cohort consisted of 22 males and 28 females.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Mean age was 54.3 +- 12.6 years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GB" sz="3600" dirty="0"/>
              <a:t>Age r</a:t>
            </a:r>
            <a:r>
              <a:rPr lang="en-GB" sz="3600" dirty="0"/>
              <a:t>ange 29 -75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3570" y="2395855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Results</a:t>
            </a:r>
            <a:endParaRPr lang="en-US" sz="60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93570" y="3693795"/>
          <a:ext cx="13563600" cy="467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86237">
                <a:tc>
                  <a:txBody>
                    <a:bodyPr/>
                    <a:lstStyle/>
                    <a:p>
                      <a:r>
                        <a:rPr lang="en-US" sz="3600" dirty="0"/>
                        <a:t>Symptom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Pre- operative</a:t>
                      </a:r>
                    </a:p>
                    <a:p>
                      <a:r>
                        <a:rPr lang="en-GB" sz="3600" dirty="0"/>
                        <a:t>(n)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Post- operative improvement</a:t>
                      </a:r>
                    </a:p>
                    <a:p>
                      <a:r>
                        <a:rPr lang="en-GB" sz="3600" dirty="0"/>
                        <a:t>(n)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Percentage (%)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7788">
                <a:tc>
                  <a:txBody>
                    <a:bodyPr/>
                    <a:lstStyle/>
                    <a:p>
                      <a:r>
                        <a:rPr lang="en-GB" sz="3600" dirty="0"/>
                        <a:t>Pain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40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37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92.5%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7788">
                <a:tc>
                  <a:txBody>
                    <a:bodyPr/>
                    <a:lstStyle/>
                    <a:p>
                      <a:r>
                        <a:rPr lang="en-GB" sz="3600" dirty="0"/>
                        <a:t>Swelling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22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21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95.5%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7788">
                <a:tc>
                  <a:txBody>
                    <a:bodyPr/>
                    <a:lstStyle/>
                    <a:p>
                      <a:r>
                        <a:rPr lang="en-GB" sz="3600" dirty="0"/>
                        <a:t>Ulcer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16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13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81.3%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93570" y="8877300"/>
            <a:ext cx="152037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/>
              <a:t>No significant post operative complications such as haematoma, skin burns and paraesthesia were recorded</a:t>
            </a:r>
            <a:r>
              <a:rPr lang="en-GB" dirty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3570" y="2243455"/>
            <a:ext cx="944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Discussion</a:t>
            </a:r>
            <a:endParaRPr lang="en-US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93570" y="3200698"/>
            <a:ext cx="13792200" cy="665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High rates of symptom relief observed</a:t>
            </a:r>
          </a:p>
          <a:p>
            <a:pPr marL="1485900" lvl="2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3600" dirty="0"/>
              <a:t>Pain – 92.5%</a:t>
            </a:r>
          </a:p>
          <a:p>
            <a:pPr marL="1485900" lvl="2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3600" dirty="0"/>
              <a:t>Swelling – 95.5%</a:t>
            </a:r>
          </a:p>
          <a:p>
            <a:pPr marL="1485900" lvl="2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3600" dirty="0"/>
              <a:t>Ulcer healing – 81.3 %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Outcomes are comparable to internationally reported EVLA success rates.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Minimally invasive nature – faster recovery, less morbidity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Low complication profile observed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3570" y="2243455"/>
            <a:ext cx="944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Limitations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893570" y="4456430"/>
            <a:ext cx="13792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Retrospective Design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Short follow- up period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Not using Venous duplex for follow up.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Subjective symptom assessment.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3570" y="2091055"/>
            <a:ext cx="1051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/>
              <a:t>Conclusion </a:t>
            </a:r>
            <a:endParaRPr lang="en-US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970041" y="3314700"/>
            <a:ext cx="15105743" cy="5823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EVLA demonstrated significant symptom improvement with high rates of pain relief, reduction in oedema and ulcer healing, consistent with the current international standards.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 These findings support the effectiveness of EVLA as minimally invasive intervention for symptomatic varicose veins in local setting.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36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600" b="1" dirty="0"/>
              <a:t>Future Recommendations – Long term follow up, Re- audit, Larger sample</a:t>
            </a:r>
            <a:endParaRPr lang="en-US" sz="3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Microsoft Office PowerPoint</Application>
  <PresentationFormat>Custom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Wingdings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Beige and Brown Simple Minimalist Natural Skincare Presentation</dc:title>
  <dc:creator>acer</dc:creator>
  <cp:lastModifiedBy>acer</cp:lastModifiedBy>
  <cp:revision>10</cp:revision>
  <dcterms:created xsi:type="dcterms:W3CDTF">2006-08-16T00:00:00Z</dcterms:created>
  <dcterms:modified xsi:type="dcterms:W3CDTF">2026-05-17T00:36:55Z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1033-12.1.0.25862</vt:lpwstr>
  </property>
  <property fmtid="{D5CDD505-2E9C-101B-9397-08002B2CF9AE}" pid="3" name="ICV">
    <vt:lpwstr>630203833DAB4C8CAE62C93476D56764_12</vt:lpwstr>
  </property>
</Properties>
</file>