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2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4" r:id="rId7"/>
    <p:sldId id="263" r:id="rId8"/>
    <p:sldId id="266" r:id="rId9"/>
    <p:sldId id="262" r:id="rId10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5" userDrawn="1">
          <p15:clr>
            <a:srgbClr val="A4A3A4"/>
          </p15:clr>
        </p15:guide>
        <p15:guide id="2" pos="2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4" autoAdjust="0"/>
  </p:normalViewPr>
  <p:slideViewPr>
    <p:cSldViewPr showGuides="1">
      <p:cViewPr varScale="1">
        <p:scale>
          <a:sx n="60" d="100"/>
          <a:sy n="60" d="100"/>
        </p:scale>
        <p:origin x="200" y="528"/>
      </p:cViewPr>
      <p:guideLst>
        <p:guide orient="horz" pos="2185"/>
        <p:guide pos="2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font" Target="fonts/font2.fntdata" /><Relationship Id="rId1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font" Target="fonts/font1.fntdata" /><Relationship Id="rId17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notesMaster" Target="notesMasters/notesMaster1.xml" /><Relationship Id="rId5" Type="http://schemas.openxmlformats.org/officeDocument/2006/relationships/slide" Target="slides/slide4.xml" /><Relationship Id="rId15" Type="http://schemas.openxmlformats.org/officeDocument/2006/relationships/font" Target="fonts/font4.fntdata" /><Relationship Id="rId10" Type="http://schemas.openxmlformats.org/officeDocument/2006/relationships/slide" Target="slides/slide9.xml" /><Relationship Id="rId19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font" Target="fonts/font3.fntdata" 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 /><Relationship Id="rId2" Type="http://schemas.microsoft.com/office/2011/relationships/chartColorStyle" Target="colors1.xml" /><Relationship Id="rId1" Type="http://schemas.microsoft.com/office/2011/relationships/chartStyle" Target="style1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en-GB" sz="288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Times New Roman" panose="02020603050405020304" charset="0"/>
              </a:defRPr>
            </a:pPr>
            <a:r>
              <a:rPr lang="en-US" altLang="en-GB" sz="288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Times New Roman" panose="02020603050405020304" charset="0"/>
              </a:rPr>
              <a:t>District Distribution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 defTabSz="914400">
            <a:defRPr lang="en-GB" sz="2880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  <a:sym typeface="Times New Roman" panose="02020603050405020304" charset="0"/>
            </a:defRPr>
          </a:pPr>
          <a:endParaRPr lang="en-US" altLang="en-GB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[Book1]Sheet1!$B$1</c:f>
              <c:strCache>
                <c:ptCount val="1"/>
                <c:pt idx="0">
                  <c:v>Population (%)</c:v>
                </c:pt>
              </c:strCache>
            </c:strRef>
          </c:tx>
          <c:spPr>
            <a:solidFill>
              <a:schemeClr val="accent1">
                <a:shade val="76667"/>
              </a:schemeClr>
            </a:solidFill>
            <a:ln>
              <a:noFill/>
            </a:ln>
            <a:effectLst/>
          </c:spPr>
          <c:invertIfNegative val="0"/>
          <c:cat>
            <c:strRef>
              <c:f>[Book1]Sheet1!$A$2:$A$6</c:f>
              <c:strCache>
                <c:ptCount val="5"/>
                <c:pt idx="0">
                  <c:v>Jaffna</c:v>
                </c:pt>
                <c:pt idx="1">
                  <c:v>Vavuniya</c:v>
                </c:pt>
                <c:pt idx="2">
                  <c:v>Mannar</c:v>
                </c:pt>
                <c:pt idx="3">
                  <c:v>Kilinochchi</c:v>
                </c:pt>
                <c:pt idx="4">
                  <c:v>Mullaitivu</c:v>
                </c:pt>
              </c:strCache>
            </c:strRef>
          </c:cat>
          <c:val>
            <c:numRef>
              <c:f>[Book1]Sheet1!$B$2:$B$6</c:f>
              <c:numCache>
                <c:formatCode>General</c:formatCode>
                <c:ptCount val="5"/>
                <c:pt idx="0">
                  <c:v>49</c:v>
                </c:pt>
                <c:pt idx="1">
                  <c:v>15</c:v>
                </c:pt>
                <c:pt idx="2">
                  <c:v>13</c:v>
                </c:pt>
                <c:pt idx="3">
                  <c:v>12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20-A149-942C-52F9D58A7736}"/>
            </c:ext>
          </c:extLst>
        </c:ser>
        <c:ser>
          <c:idx val="1"/>
          <c:order val="1"/>
          <c:tx>
            <c:strRef>
              <c:f>[Book1]Sheet1!$C$1</c:f>
              <c:strCache>
                <c:ptCount val="1"/>
                <c:pt idx="0">
                  <c:v>Dialysis (%)</c:v>
                </c:pt>
              </c:strCache>
            </c:strRef>
          </c:tx>
          <c:spPr>
            <a:solidFill>
              <a:schemeClr val="accent1">
                <a:tint val="76667"/>
              </a:schemeClr>
            </a:solidFill>
            <a:ln>
              <a:noFill/>
            </a:ln>
            <a:effectLst/>
          </c:spPr>
          <c:invertIfNegative val="0"/>
          <c:cat>
            <c:strRef>
              <c:f>[Book1]Sheet1!$A$2:$A$6</c:f>
              <c:strCache>
                <c:ptCount val="5"/>
                <c:pt idx="0">
                  <c:v>Jaffna</c:v>
                </c:pt>
                <c:pt idx="1">
                  <c:v>Vavuniya</c:v>
                </c:pt>
                <c:pt idx="2">
                  <c:v>Mannar</c:v>
                </c:pt>
                <c:pt idx="3">
                  <c:v>Kilinochchi</c:v>
                </c:pt>
                <c:pt idx="4">
                  <c:v>Mullaitivu</c:v>
                </c:pt>
              </c:strCache>
            </c:strRef>
          </c:cat>
          <c:val>
            <c:numRef>
              <c:f>[Book1]Sheet1!$C$2:$C$6</c:f>
              <c:numCache>
                <c:formatCode>General</c:formatCode>
                <c:ptCount val="5"/>
                <c:pt idx="0">
                  <c:v>29.1</c:v>
                </c:pt>
                <c:pt idx="1">
                  <c:v>34.200000000000003</c:v>
                </c:pt>
                <c:pt idx="2">
                  <c:v>13</c:v>
                </c:pt>
                <c:pt idx="3">
                  <c:v>9.5</c:v>
                </c:pt>
                <c:pt idx="4">
                  <c:v>14.2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20-A149-942C-52F9D58A77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0"/>
        <c:overlap val="-40"/>
        <c:axId val="709730800"/>
        <c:axId val="610883666"/>
      </c:barChart>
      <c:catAx>
        <c:axId val="70973080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GB"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Times New Roman" panose="02020603050405020304" charset="0"/>
              </a:defRPr>
            </a:pPr>
            <a:endParaRPr lang="en-US"/>
          </a:p>
        </c:txPr>
        <c:crossAx val="610883666"/>
        <c:crosses val="autoZero"/>
        <c:auto val="1"/>
        <c:lblAlgn val="ctr"/>
        <c:lblOffset val="100"/>
        <c:noMultiLvlLbl val="0"/>
      </c:catAx>
      <c:valAx>
        <c:axId val="61088366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GB"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Times New Roman" panose="02020603050405020304" charset="0"/>
              </a:defRPr>
            </a:pPr>
            <a:endParaRPr lang="en-US"/>
          </a:p>
        </c:txPr>
        <c:crossAx val="709730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en-GB"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Times New Roman" panose="02020603050405020304" charset="0"/>
              </a:defRPr>
            </a:pPr>
            <a:endParaRPr lang="en-US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en-GB"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Times New Roman" panose="0202060305040502030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GB"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  <a:sym typeface="Times New Roman" panose="02020603050405020304" charset="0"/>
            </a:defRPr>
          </a:pPr>
          <a:endParaRPr lang="en-US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9de20680-cc37-4de8-b9c2-a51bfa6bb5ec}"/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GB" sz="2400">
          <a:latin typeface="Times New Roman" panose="02020603050405020304" charset="0"/>
          <a:ea typeface="Times New Roman" panose="02020603050405020304" charset="0"/>
          <a:cs typeface="Times New Roman" panose="02020603050405020304" charset="0"/>
          <a:sym typeface="Times New Roman" panose="0202060305040502030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1011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5/17/2026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 /><Relationship Id="rId13" Type="http://schemas.openxmlformats.org/officeDocument/2006/relationships/tags" Target="../tags/tag13.xml" /><Relationship Id="rId18" Type="http://schemas.openxmlformats.org/officeDocument/2006/relationships/tags" Target="../tags/tag18.xml" /><Relationship Id="rId26" Type="http://schemas.openxmlformats.org/officeDocument/2006/relationships/tags" Target="../tags/tag26.xml" /><Relationship Id="rId3" Type="http://schemas.openxmlformats.org/officeDocument/2006/relationships/tags" Target="../tags/tag3.xml" /><Relationship Id="rId21" Type="http://schemas.openxmlformats.org/officeDocument/2006/relationships/tags" Target="../tags/tag21.xml" /><Relationship Id="rId34" Type="http://schemas.openxmlformats.org/officeDocument/2006/relationships/image" Target="../media/image5.png" /><Relationship Id="rId7" Type="http://schemas.openxmlformats.org/officeDocument/2006/relationships/tags" Target="../tags/tag7.xml" /><Relationship Id="rId12" Type="http://schemas.openxmlformats.org/officeDocument/2006/relationships/tags" Target="../tags/tag12.xml" /><Relationship Id="rId17" Type="http://schemas.openxmlformats.org/officeDocument/2006/relationships/tags" Target="../tags/tag17.xml" /><Relationship Id="rId25" Type="http://schemas.openxmlformats.org/officeDocument/2006/relationships/tags" Target="../tags/tag25.xml" /><Relationship Id="rId33" Type="http://schemas.openxmlformats.org/officeDocument/2006/relationships/image" Target="../media/image4.png" /><Relationship Id="rId2" Type="http://schemas.openxmlformats.org/officeDocument/2006/relationships/tags" Target="../tags/tag2.xml" /><Relationship Id="rId16" Type="http://schemas.openxmlformats.org/officeDocument/2006/relationships/tags" Target="../tags/tag16.xml" /><Relationship Id="rId20" Type="http://schemas.openxmlformats.org/officeDocument/2006/relationships/tags" Target="../tags/tag20.xml" /><Relationship Id="rId29" Type="http://schemas.openxmlformats.org/officeDocument/2006/relationships/slideLayout" Target="../slideLayouts/slideLayout7.xml" /><Relationship Id="rId1" Type="http://schemas.openxmlformats.org/officeDocument/2006/relationships/tags" Target="../tags/tag1.xml" /><Relationship Id="rId6" Type="http://schemas.openxmlformats.org/officeDocument/2006/relationships/tags" Target="../tags/tag6.xml" /><Relationship Id="rId11" Type="http://schemas.openxmlformats.org/officeDocument/2006/relationships/tags" Target="../tags/tag11.xml" /><Relationship Id="rId24" Type="http://schemas.openxmlformats.org/officeDocument/2006/relationships/tags" Target="../tags/tag24.xml" /><Relationship Id="rId32" Type="http://schemas.openxmlformats.org/officeDocument/2006/relationships/image" Target="../media/image3.png" /><Relationship Id="rId5" Type="http://schemas.openxmlformats.org/officeDocument/2006/relationships/tags" Target="../tags/tag5.xml" /><Relationship Id="rId15" Type="http://schemas.openxmlformats.org/officeDocument/2006/relationships/tags" Target="../tags/tag15.xml" /><Relationship Id="rId23" Type="http://schemas.openxmlformats.org/officeDocument/2006/relationships/tags" Target="../tags/tag23.xml" /><Relationship Id="rId28" Type="http://schemas.openxmlformats.org/officeDocument/2006/relationships/tags" Target="../tags/tag28.xml" /><Relationship Id="rId10" Type="http://schemas.openxmlformats.org/officeDocument/2006/relationships/tags" Target="../tags/tag10.xml" /><Relationship Id="rId19" Type="http://schemas.openxmlformats.org/officeDocument/2006/relationships/tags" Target="../tags/tag19.xml" /><Relationship Id="rId31" Type="http://schemas.openxmlformats.org/officeDocument/2006/relationships/image" Target="../media/image2.png" /><Relationship Id="rId4" Type="http://schemas.openxmlformats.org/officeDocument/2006/relationships/tags" Target="../tags/tag4.xml" /><Relationship Id="rId9" Type="http://schemas.openxmlformats.org/officeDocument/2006/relationships/tags" Target="../tags/tag9.xml" /><Relationship Id="rId14" Type="http://schemas.openxmlformats.org/officeDocument/2006/relationships/tags" Target="../tags/tag14.xml" /><Relationship Id="rId22" Type="http://schemas.openxmlformats.org/officeDocument/2006/relationships/tags" Target="../tags/tag22.xml" /><Relationship Id="rId27" Type="http://schemas.openxmlformats.org/officeDocument/2006/relationships/tags" Target="../tags/tag27.xml" /><Relationship Id="rId30" Type="http://schemas.openxmlformats.org/officeDocument/2006/relationships/image" Target="../media/image1.png" /><Relationship Id="rId35" Type="http://schemas.openxmlformats.org/officeDocument/2006/relationships/image" Target="../media/image6.png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 /><Relationship Id="rId13" Type="http://schemas.openxmlformats.org/officeDocument/2006/relationships/tags" Target="../tags/tag41.xml" /><Relationship Id="rId18" Type="http://schemas.openxmlformats.org/officeDocument/2006/relationships/notesSlide" Target="../notesSlides/notesSlide1.xml" /><Relationship Id="rId26" Type="http://schemas.openxmlformats.org/officeDocument/2006/relationships/image" Target="../media/image11.png" /><Relationship Id="rId3" Type="http://schemas.openxmlformats.org/officeDocument/2006/relationships/tags" Target="../tags/tag31.xml" /><Relationship Id="rId21" Type="http://schemas.openxmlformats.org/officeDocument/2006/relationships/image" Target="../media/image8.png" /><Relationship Id="rId7" Type="http://schemas.openxmlformats.org/officeDocument/2006/relationships/tags" Target="../tags/tag35.xml" /><Relationship Id="rId12" Type="http://schemas.openxmlformats.org/officeDocument/2006/relationships/tags" Target="../tags/tag40.xml" /><Relationship Id="rId17" Type="http://schemas.openxmlformats.org/officeDocument/2006/relationships/slideLayout" Target="../slideLayouts/slideLayout7.xml" /><Relationship Id="rId25" Type="http://schemas.openxmlformats.org/officeDocument/2006/relationships/image" Target="../media/image10.png" /><Relationship Id="rId2" Type="http://schemas.openxmlformats.org/officeDocument/2006/relationships/tags" Target="../tags/tag30.xml" /><Relationship Id="rId16" Type="http://schemas.openxmlformats.org/officeDocument/2006/relationships/tags" Target="../tags/tag44.xml" /><Relationship Id="rId20" Type="http://schemas.openxmlformats.org/officeDocument/2006/relationships/image" Target="../media/image7.png" /><Relationship Id="rId1" Type="http://schemas.openxmlformats.org/officeDocument/2006/relationships/tags" Target="../tags/tag29.xml" /><Relationship Id="rId6" Type="http://schemas.openxmlformats.org/officeDocument/2006/relationships/tags" Target="../tags/tag34.xml" /><Relationship Id="rId11" Type="http://schemas.openxmlformats.org/officeDocument/2006/relationships/tags" Target="../tags/tag39.xml" /><Relationship Id="rId24" Type="http://schemas.openxmlformats.org/officeDocument/2006/relationships/image" Target="../media/image3.png" /><Relationship Id="rId5" Type="http://schemas.openxmlformats.org/officeDocument/2006/relationships/tags" Target="../tags/tag33.xml" /><Relationship Id="rId15" Type="http://schemas.openxmlformats.org/officeDocument/2006/relationships/tags" Target="../tags/tag43.xml" /><Relationship Id="rId23" Type="http://schemas.openxmlformats.org/officeDocument/2006/relationships/image" Target="../media/image9.png" /><Relationship Id="rId10" Type="http://schemas.openxmlformats.org/officeDocument/2006/relationships/tags" Target="../tags/tag38.xml" /><Relationship Id="rId19" Type="http://schemas.openxmlformats.org/officeDocument/2006/relationships/image" Target="../media/image1.png" /><Relationship Id="rId4" Type="http://schemas.openxmlformats.org/officeDocument/2006/relationships/tags" Target="../tags/tag32.xml" /><Relationship Id="rId9" Type="http://schemas.openxmlformats.org/officeDocument/2006/relationships/tags" Target="../tags/tag37.xml" /><Relationship Id="rId14" Type="http://schemas.openxmlformats.org/officeDocument/2006/relationships/tags" Target="../tags/tag42.xml" /><Relationship Id="rId22" Type="http://schemas.openxmlformats.org/officeDocument/2006/relationships/image" Target="../media/image6.png" /><Relationship Id="rId27" Type="http://schemas.openxmlformats.org/officeDocument/2006/relationships/image" Target="../media/image12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4" Type="http://schemas.openxmlformats.org/officeDocument/2006/relationships/chart" Target="../charts/chart1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 /><Relationship Id="rId13" Type="http://schemas.openxmlformats.org/officeDocument/2006/relationships/tags" Target="../tags/tag57.xml" /><Relationship Id="rId3" Type="http://schemas.openxmlformats.org/officeDocument/2006/relationships/tags" Target="../tags/tag47.xml" /><Relationship Id="rId7" Type="http://schemas.openxmlformats.org/officeDocument/2006/relationships/tags" Target="../tags/tag51.xml" /><Relationship Id="rId12" Type="http://schemas.openxmlformats.org/officeDocument/2006/relationships/tags" Target="../tags/tag56.xml" /><Relationship Id="rId2" Type="http://schemas.openxmlformats.org/officeDocument/2006/relationships/tags" Target="../tags/tag46.xml" /><Relationship Id="rId16" Type="http://schemas.openxmlformats.org/officeDocument/2006/relationships/image" Target="../media/image1.png" /><Relationship Id="rId1" Type="http://schemas.openxmlformats.org/officeDocument/2006/relationships/tags" Target="../tags/tag45.xml" /><Relationship Id="rId6" Type="http://schemas.openxmlformats.org/officeDocument/2006/relationships/tags" Target="../tags/tag50.xml" /><Relationship Id="rId11" Type="http://schemas.openxmlformats.org/officeDocument/2006/relationships/tags" Target="../tags/tag55.xml" /><Relationship Id="rId5" Type="http://schemas.openxmlformats.org/officeDocument/2006/relationships/tags" Target="../tags/tag49.xml" /><Relationship Id="rId15" Type="http://schemas.openxmlformats.org/officeDocument/2006/relationships/notesSlide" Target="../notesSlides/notesSlide2.xml" /><Relationship Id="rId10" Type="http://schemas.openxmlformats.org/officeDocument/2006/relationships/tags" Target="../tags/tag54.xml" /><Relationship Id="rId4" Type="http://schemas.openxmlformats.org/officeDocument/2006/relationships/tags" Target="../tags/tag48.xml" /><Relationship Id="rId9" Type="http://schemas.openxmlformats.org/officeDocument/2006/relationships/tags" Target="../tags/tag53.xml" /><Relationship Id="rId14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 /><Relationship Id="rId3" Type="http://schemas.openxmlformats.org/officeDocument/2006/relationships/tags" Target="../tags/tag60.xml" /><Relationship Id="rId7" Type="http://schemas.openxmlformats.org/officeDocument/2006/relationships/slideLayout" Target="../slideLayouts/slideLayout7.xml" /><Relationship Id="rId2" Type="http://schemas.openxmlformats.org/officeDocument/2006/relationships/tags" Target="../tags/tag59.xml" /><Relationship Id="rId1" Type="http://schemas.openxmlformats.org/officeDocument/2006/relationships/tags" Target="../tags/tag58.xml" /><Relationship Id="rId6" Type="http://schemas.openxmlformats.org/officeDocument/2006/relationships/tags" Target="../tags/tag63.xml" /><Relationship Id="rId5" Type="http://schemas.openxmlformats.org/officeDocument/2006/relationships/tags" Target="../tags/tag62.xml" /><Relationship Id="rId4" Type="http://schemas.openxmlformats.org/officeDocument/2006/relationships/tags" Target="../tags/tag61.xml" /><Relationship Id="rId9" Type="http://schemas.openxmlformats.org/officeDocument/2006/relationships/image" Target="../media/image15.sv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8"/>
          <p:cNvSpPr/>
          <p:nvPr/>
        </p:nvSpPr>
        <p:spPr>
          <a:xfrm>
            <a:off x="415290" y="1617980"/>
            <a:ext cx="17574895" cy="4827270"/>
          </a:xfrm>
          <a:prstGeom prst="roundRect">
            <a:avLst>
              <a:gd name="adj" fmla="val 5638"/>
            </a:avLst>
          </a:prstGeom>
        </p:spPr>
        <p:style>
          <a:lnRef idx="0">
            <a:srgbClr val="FFFFFF"/>
          </a:lnRef>
          <a:fillRef idx="1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 0"/>
          <p:cNvSpPr/>
          <p:nvPr/>
        </p:nvSpPr>
        <p:spPr>
          <a:xfrm>
            <a:off x="698500" y="1485900"/>
            <a:ext cx="17101185" cy="347408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endParaRPr lang="en-US" altLang="en-GB" sz="4400" b="1" dirty="0">
              <a:solidFill>
                <a:schemeClr val="bg1"/>
              </a:solidFill>
              <a:uFillTx/>
              <a:latin typeface="Times New Roman" panose="02020603050405020304" charset="0"/>
              <a:ea typeface="Inter Bold" pitchFamily="34" charset="-122"/>
              <a:cs typeface="Times New Roman" panose="02020603050405020304" charset="0"/>
            </a:endParaRPr>
          </a:p>
          <a:p>
            <a:pPr marL="0" indent="0" algn="l">
              <a:lnSpc>
                <a:spcPts val="5550"/>
              </a:lnSpc>
              <a:buNone/>
            </a:pPr>
            <a:r>
              <a:rPr lang="en-US" altLang="en-GB" sz="4400" b="1" dirty="0">
                <a:solidFill>
                  <a:schemeClr val="bg1"/>
                </a:solidFill>
                <a:uFillTx/>
                <a:latin typeface="Times New Roman" panose="02020603050405020304" charset="0"/>
                <a:ea typeface="Inter Bold" pitchFamily="34" charset="-122"/>
                <a:cs typeface="Times New Roman" panose="02020603050405020304" charset="0"/>
              </a:rPr>
              <a:t>Vascular access profile among maintenance hemodialysis patients in the Northern province of Sri Lanka: A Cross-sectional study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1650365" y="3777615"/>
            <a:ext cx="16294735" cy="34423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en-GB" sz="28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S.Arunaa</a:t>
            </a:r>
            <a:r>
              <a:rPr lang="en-US" altLang="en-GB" sz="2800" baseline="30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  <a:r>
              <a:rPr lang="en-US" altLang="en-GB" sz="28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, P.Shathana</a:t>
            </a:r>
            <a:r>
              <a:rPr lang="en-US" altLang="en-GB" sz="2800" baseline="30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en-US" altLang="en-GB" sz="28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, Andrew Nishanthan Anton</a:t>
            </a:r>
            <a:r>
              <a:rPr lang="en-US" altLang="en-GB" sz="2800" baseline="30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en-US" altLang="en-GB" sz="28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, Mathievaanan</a:t>
            </a:r>
            <a:r>
              <a:rPr lang="en-US" altLang="en-GB" sz="2800" baseline="30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en-US" altLang="en-GB" sz="28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, Brammah R Thangarajah </a:t>
            </a:r>
            <a:r>
              <a:rPr lang="en-US" altLang="en-GB" sz="2800" baseline="30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2 </a:t>
            </a:r>
            <a:r>
              <a:rPr lang="en-US" altLang="en-GB" sz="28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S. Sashikanth</a:t>
            </a:r>
            <a:r>
              <a:rPr lang="en-US" altLang="en-GB" sz="2800" baseline="30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en-US" altLang="en-GB" sz="28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, S.Vinojan</a:t>
            </a:r>
            <a:r>
              <a:rPr lang="en-US" altLang="en-GB" sz="2800" baseline="30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</a:p>
          <a:p>
            <a:endParaRPr lang="en-US" altLang="en-GB" sz="2800" baseline="300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2"/>
            <a:endParaRPr lang="en-US" altLang="en-GB" sz="2800" baseline="300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2" indent="0" algn="l">
              <a:lnSpc>
                <a:spcPts val="2750"/>
              </a:lnSpc>
              <a:buSzPct val="100000"/>
              <a:buNone/>
            </a:pPr>
            <a:r>
              <a:rPr lang="en-US" sz="2800" dirty="0">
                <a:solidFill>
                  <a:schemeClr val="bg1"/>
                </a:solidFill>
                <a:ea typeface="Inter" panose="02000503000000020004" pitchFamily="34" charset="-122"/>
                <a:cs typeface="+mn-lt"/>
                <a:sym typeface="+mn-ea"/>
              </a:rPr>
              <a:t>¹ Registrar in General Surgery,PGIM </a:t>
            </a:r>
            <a:endParaRPr lang="en-US" sz="2800" dirty="0">
              <a:solidFill>
                <a:schemeClr val="bg1"/>
              </a:solidFill>
              <a:ea typeface="Inter" panose="02000503000000020004" pitchFamily="34" charset="-122"/>
              <a:cs typeface="+mn-lt"/>
            </a:endParaRPr>
          </a:p>
          <a:p>
            <a:pPr lvl="2" indent="0" algn="l">
              <a:lnSpc>
                <a:spcPts val="2750"/>
              </a:lnSpc>
              <a:buSzPct val="100000"/>
              <a:buNone/>
            </a:pPr>
            <a:r>
              <a:rPr lang="en-US" sz="2800" dirty="0">
                <a:solidFill>
                  <a:schemeClr val="bg1"/>
                </a:solidFill>
                <a:ea typeface="Inter" panose="02000503000000020004" pitchFamily="34" charset="-122"/>
                <a:cs typeface="+mn-lt"/>
                <a:sym typeface="+mn-ea"/>
              </a:rPr>
              <a:t>² Teaching Hospital Jaffna </a:t>
            </a:r>
            <a:endParaRPr lang="en-US" sz="2800" dirty="0">
              <a:solidFill>
                <a:schemeClr val="bg1"/>
              </a:solidFill>
              <a:ea typeface="Inter" panose="02000503000000020004" pitchFamily="34" charset="-122"/>
              <a:cs typeface="+mn-lt"/>
            </a:endParaRPr>
          </a:p>
          <a:p>
            <a:pPr lvl="2" indent="0" algn="l">
              <a:lnSpc>
                <a:spcPts val="2750"/>
              </a:lnSpc>
              <a:buSzPct val="100000"/>
              <a:buNone/>
            </a:pPr>
            <a:r>
              <a:rPr lang="en-US" sz="2800" baseline="30000" dirty="0">
                <a:solidFill>
                  <a:schemeClr val="bg1"/>
                </a:solidFill>
                <a:ea typeface="Inter" panose="02000503000000020004" pitchFamily="34" charset="-122"/>
                <a:cs typeface="+mn-lt"/>
                <a:sym typeface="+mn-ea"/>
              </a:rPr>
              <a:t>3</a:t>
            </a:r>
            <a:r>
              <a:rPr lang="en-US" sz="2800" dirty="0">
                <a:solidFill>
                  <a:schemeClr val="bg1"/>
                </a:solidFill>
                <a:ea typeface="Inter" panose="02000503000000020004" pitchFamily="34" charset="-122"/>
                <a:cs typeface="+mn-lt"/>
                <a:sym typeface="+mn-ea"/>
              </a:rPr>
              <a:t> Department of Surgery, Faculty of Medicine, University of Jaffna</a:t>
            </a:r>
            <a:endParaRPr lang="en-US" altLang="en-GB" sz="2800" baseline="300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8"/>
          <p:cNvSpPr/>
          <p:nvPr/>
        </p:nvSpPr>
        <p:spPr>
          <a:xfrm>
            <a:off x="626745" y="4889500"/>
            <a:ext cx="7781925" cy="4373245"/>
          </a:xfrm>
          <a:prstGeom prst="roundRect">
            <a:avLst>
              <a:gd name="adj" fmla="val 5638"/>
            </a:avLst>
          </a:prstGeom>
          <a:solidFill>
            <a:srgbClr val="C7C9EA"/>
          </a:solidFill>
        </p:spPr>
      </p:sp>
      <p:sp>
        <p:nvSpPr>
          <p:cNvPr id="11" name="Shape 8"/>
          <p:cNvSpPr/>
          <p:nvPr/>
        </p:nvSpPr>
        <p:spPr>
          <a:xfrm>
            <a:off x="9338945" y="4914900"/>
            <a:ext cx="7781925" cy="4373245"/>
          </a:xfrm>
          <a:prstGeom prst="roundRect">
            <a:avLst>
              <a:gd name="adj" fmla="val 5638"/>
            </a:avLst>
          </a:prstGeom>
          <a:solidFill>
            <a:srgbClr val="C7C9EA"/>
          </a:solidFill>
        </p:spPr>
      </p:sp>
      <p:sp>
        <p:nvSpPr>
          <p:cNvPr id="2" name="Text 0"/>
          <p:cNvSpPr/>
          <p:nvPr/>
        </p:nvSpPr>
        <p:spPr>
          <a:xfrm>
            <a:off x="1098590" y="1723430"/>
            <a:ext cx="6481524" cy="70877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00" b="1" dirty="0">
                <a:solidFill>
                  <a:srgbClr val="000000"/>
                </a:solidFill>
                <a:latin typeface="Times New Roman" panose="02020603050405020304" charset="0"/>
                <a:ea typeface="Inter Bold" pitchFamily="34" charset="-122"/>
                <a:cs typeface="Times New Roman" panose="02020603050405020304" charset="0"/>
              </a:rPr>
              <a:t>Study Aim &amp; Objectives</a:t>
            </a:r>
          </a:p>
        </p:txBody>
      </p:sp>
      <p:sp>
        <p:nvSpPr>
          <p:cNvPr id="3" name="Text 1"/>
          <p:cNvSpPr/>
          <p:nvPr/>
        </p:nvSpPr>
        <p:spPr>
          <a:xfrm>
            <a:off x="1098550" y="5237480"/>
            <a:ext cx="7336155" cy="343344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SzPct val="100000"/>
              <a:buNone/>
            </a:pPr>
            <a:r>
              <a:rPr lang="en-US" sz="2800" b="1" dirty="0">
                <a:solidFill>
                  <a:srgbClr val="272525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Aim of the study:</a:t>
            </a:r>
            <a:r>
              <a:rPr lang="en-US" sz="2800" dirty="0">
                <a:solidFill>
                  <a:srgbClr val="272525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 </a:t>
            </a:r>
          </a:p>
          <a:p>
            <a:pPr marL="0" indent="0" algn="l">
              <a:lnSpc>
                <a:spcPts val="2850"/>
              </a:lnSpc>
              <a:buSzPct val="100000"/>
              <a:buNone/>
            </a:pPr>
            <a:r>
              <a:rPr lang="en-US" sz="2800" dirty="0">
                <a:solidFill>
                  <a:srgbClr val="272525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To evaluate the current vascular access profile among patients on maintenance hemodialysis in the Northern province of Sri Lanka.</a:t>
            </a:r>
          </a:p>
          <a:p>
            <a:pPr marL="0" indent="0" algn="l">
              <a:lnSpc>
                <a:spcPts val="2850"/>
              </a:lnSpc>
              <a:buSzPct val="100000"/>
              <a:buNone/>
            </a:pP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800" dirty="0">
                <a:solidFill>
                  <a:srgbClr val="272525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It also identifies gaps and areas for improving vascular access practices in the region.</a:t>
            </a:r>
          </a:p>
        </p:txBody>
      </p:sp>
      <p:sp>
        <p:nvSpPr>
          <p:cNvPr id="4" name="Text 2"/>
          <p:cNvSpPr/>
          <p:nvPr/>
        </p:nvSpPr>
        <p:spPr>
          <a:xfrm>
            <a:off x="1098590" y="7335560"/>
            <a:ext cx="6244709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9671050" y="5237480"/>
            <a:ext cx="7449820" cy="145161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indent="0" algn="l">
              <a:lnSpc>
                <a:spcPts val="2850"/>
              </a:lnSpc>
              <a:buSzPct val="100000"/>
              <a:buNone/>
            </a:pPr>
            <a:r>
              <a:rPr lang="en-US" sz="2800" b="1" dirty="0">
                <a:solidFill>
                  <a:srgbClr val="272525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Specific Objectives: </a:t>
            </a:r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800" dirty="0">
                <a:solidFill>
                  <a:srgbClr val="272525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Quantify prevalence of AVF vs. Catheter dependence. </a:t>
            </a:r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endParaRPr lang="en-US" sz="2800" dirty="0">
              <a:solidFill>
                <a:srgbClr val="272525"/>
              </a:solidFill>
              <a:latin typeface="Times New Roman" panose="02020603050405020304" charset="0"/>
              <a:ea typeface="Inter" panose="02000503000000020004" pitchFamily="34" charset="-122"/>
              <a:cs typeface="Times New Roman" panose="02020603050405020304" charset="0"/>
            </a:endParaRPr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800" dirty="0">
                <a:solidFill>
                  <a:srgbClr val="272525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Assess types of AVF created (Radiocephalic, Brachiocephalic Etc). </a:t>
            </a:r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endParaRPr lang="en-US" sz="2800" dirty="0">
              <a:solidFill>
                <a:srgbClr val="272525"/>
              </a:solidFill>
              <a:latin typeface="Times New Roman" panose="02020603050405020304" charset="0"/>
              <a:ea typeface="Inter" panose="02000503000000020004" pitchFamily="34" charset="-122"/>
              <a:cs typeface="Times New Roman" panose="02020603050405020304" charset="0"/>
            </a:endParaRPr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800" dirty="0">
                <a:solidFill>
                  <a:srgbClr val="272525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Evaluate socio-demographic factors and comorbidities.</a:t>
            </a:r>
          </a:p>
        </p:txBody>
      </p:sp>
      <p:sp>
        <p:nvSpPr>
          <p:cNvPr id="6" name="Text 1"/>
          <p:cNvSpPr/>
          <p:nvPr/>
        </p:nvSpPr>
        <p:spPr>
          <a:xfrm>
            <a:off x="793750" y="2743200"/>
            <a:ext cx="17113250" cy="315531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800" dirty="0">
                <a:solidFill>
                  <a:srgbClr val="272525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  <a:sym typeface="+mn-ea"/>
              </a:rPr>
              <a:t>Arteriovenous fistula (AVF) is the preferred vascular access for maintenance hemodialysis due to better patency and fewer complications than central venous catheters.</a:t>
            </a:r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endParaRPr lang="en-US" sz="2800" dirty="0">
              <a:solidFill>
                <a:srgbClr val="272525"/>
              </a:solidFill>
              <a:latin typeface="Times New Roman" panose="02020603050405020304" charset="0"/>
              <a:ea typeface="Inter" panose="02000503000000020004" pitchFamily="34" charset="-122"/>
              <a:cs typeface="Times New Roman" panose="02020603050405020304" charset="0"/>
            </a:endParaRPr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800" dirty="0">
                <a:solidFill>
                  <a:srgbClr val="272525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  <a:sym typeface="+mn-ea"/>
              </a:rPr>
              <a:t>'Fistula First' remains a global initiative, yet utilization remains sub-optimal in resource-limited settings.</a:t>
            </a:r>
            <a:endParaRPr lang="en-US" sz="2800" dirty="0">
              <a:solidFill>
                <a:srgbClr val="272525"/>
              </a:solidFill>
              <a:latin typeface="Times New Roman" panose="02020603050405020304" charset="0"/>
              <a:ea typeface="Inter" panose="02000503000000020004" pitchFamily="34" charset="-122"/>
              <a:cs typeface="Times New Roman" panose="02020603050405020304" charset="0"/>
            </a:endParaRPr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endParaRPr lang="en-US" sz="2800" dirty="0">
              <a:solidFill>
                <a:srgbClr val="272525"/>
              </a:solidFill>
              <a:latin typeface="Times New Roman" panose="02020603050405020304" charset="0"/>
              <a:ea typeface="Inter" panose="02000503000000020004" pitchFamily="34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040612"/>
            <a:ext cx="6800493" cy="70877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Times New Roman" panose="02020603050405020304" charset="0"/>
                <a:ea typeface="Inter Bold" pitchFamily="34" charset="-122"/>
                <a:cs typeface="Times New Roman" panose="02020603050405020304" charset="0"/>
              </a:rPr>
              <a:t>Study Design &amp; Methods</a:t>
            </a:r>
          </a:p>
        </p:txBody>
      </p:sp>
      <p:sp>
        <p:nvSpPr>
          <p:cNvPr id="3" name="Shape 1"/>
          <p:cNvSpPr/>
          <p:nvPr/>
        </p:nvSpPr>
        <p:spPr>
          <a:xfrm>
            <a:off x="793790" y="3203019"/>
            <a:ext cx="4196358" cy="1866900"/>
          </a:xfrm>
          <a:prstGeom prst="roundRect">
            <a:avLst>
              <a:gd name="adj" fmla="val 5103"/>
            </a:avLst>
          </a:prstGeom>
          <a:effectLst/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sp>
      <p:sp>
        <p:nvSpPr>
          <p:cNvPr id="4" name="Text 2"/>
          <p:cNvSpPr/>
          <p:nvPr/>
        </p:nvSpPr>
        <p:spPr>
          <a:xfrm>
            <a:off x="1474351" y="3688913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3600" b="1" dirty="0">
                <a:solidFill>
                  <a:srgbClr val="272525"/>
                </a:solidFill>
                <a:latin typeface="Times New Roman" panose="02020603050405020304" charset="0"/>
                <a:ea typeface="Inter Bold" pitchFamily="34" charset="-122"/>
                <a:cs typeface="Times New Roman" panose="02020603050405020304" charset="0"/>
              </a:rPr>
              <a:t>Design</a:t>
            </a:r>
          </a:p>
        </p:txBody>
      </p:sp>
      <p:sp>
        <p:nvSpPr>
          <p:cNvPr id="5" name="Text 3"/>
          <p:cNvSpPr/>
          <p:nvPr/>
        </p:nvSpPr>
        <p:spPr>
          <a:xfrm>
            <a:off x="1051084" y="4179332"/>
            <a:ext cx="3681770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2800" dirty="0">
                <a:solidFill>
                  <a:srgbClr val="272525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Descriptive cross-sectional</a:t>
            </a:r>
          </a:p>
        </p:txBody>
      </p:sp>
      <p:sp>
        <p:nvSpPr>
          <p:cNvPr id="6" name="Shape 4"/>
          <p:cNvSpPr/>
          <p:nvPr/>
        </p:nvSpPr>
        <p:spPr>
          <a:xfrm>
            <a:off x="6588760" y="3202940"/>
            <a:ext cx="4685030" cy="1866900"/>
          </a:xfrm>
          <a:prstGeom prst="roundRect">
            <a:avLst>
              <a:gd name="adj" fmla="val 5103"/>
            </a:avLst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sp>
      <p:sp>
        <p:nvSpPr>
          <p:cNvPr id="7" name="Text 5"/>
          <p:cNvSpPr/>
          <p:nvPr/>
        </p:nvSpPr>
        <p:spPr>
          <a:xfrm>
            <a:off x="7269123" y="3536513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3600" b="1" dirty="0">
                <a:solidFill>
                  <a:srgbClr val="272525"/>
                </a:solidFill>
                <a:latin typeface="Times New Roman" panose="02020603050405020304" charset="0"/>
                <a:ea typeface="Inter Bold" pitchFamily="34" charset="-122"/>
                <a:cs typeface="Times New Roman" panose="02020603050405020304" charset="0"/>
              </a:rPr>
              <a:t>Setting</a:t>
            </a:r>
          </a:p>
        </p:txBody>
      </p:sp>
      <p:sp>
        <p:nvSpPr>
          <p:cNvPr id="8" name="Text 6"/>
          <p:cNvSpPr/>
          <p:nvPr/>
        </p:nvSpPr>
        <p:spPr>
          <a:xfrm>
            <a:off x="7025640" y="4022090"/>
            <a:ext cx="4243070" cy="86106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800" dirty="0">
                <a:solidFill>
                  <a:srgbClr val="272525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Ten (All</a:t>
            </a:r>
            <a:r>
              <a:rPr lang="en-US" sz="2800" dirty="0">
                <a:solidFill>
                  <a:srgbClr val="272525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  <a:sym typeface="+mn-ea"/>
              </a:rPr>
              <a:t>)</a:t>
            </a:r>
            <a:r>
              <a:rPr lang="en-US" sz="2800" baseline="-25000" dirty="0">
                <a:solidFill>
                  <a:srgbClr val="272525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 </a:t>
            </a:r>
            <a:r>
              <a:rPr lang="en-US" sz="2800" dirty="0">
                <a:solidFill>
                  <a:srgbClr val="272525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government HD </a:t>
            </a:r>
          </a:p>
          <a:p>
            <a:pPr marL="0" indent="0" algn="l">
              <a:lnSpc>
                <a:spcPts val="2850"/>
              </a:lnSpc>
              <a:buNone/>
            </a:pPr>
            <a:r>
              <a:rPr lang="en-US" sz="2800" dirty="0">
                <a:solidFill>
                  <a:srgbClr val="272525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centres in Nothern province</a:t>
            </a:r>
          </a:p>
        </p:txBody>
      </p:sp>
      <p:sp>
        <p:nvSpPr>
          <p:cNvPr id="9" name="Shape 7"/>
          <p:cNvSpPr/>
          <p:nvPr/>
        </p:nvSpPr>
        <p:spPr>
          <a:xfrm>
            <a:off x="12840533" y="3203019"/>
            <a:ext cx="4196358" cy="1866900"/>
          </a:xfrm>
          <a:prstGeom prst="roundRect">
            <a:avLst>
              <a:gd name="adj" fmla="val 5103"/>
            </a:avLst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sp>
      <p:sp>
        <p:nvSpPr>
          <p:cNvPr id="10" name="Text 8"/>
          <p:cNvSpPr/>
          <p:nvPr/>
        </p:nvSpPr>
        <p:spPr>
          <a:xfrm>
            <a:off x="13521095" y="3536513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3600" b="1" dirty="0">
                <a:solidFill>
                  <a:srgbClr val="272525"/>
                </a:solidFill>
                <a:latin typeface="Times New Roman" panose="02020603050405020304" charset="0"/>
                <a:ea typeface="Inter Bold" pitchFamily="34" charset="-122"/>
                <a:cs typeface="Times New Roman" panose="02020603050405020304" charset="0"/>
              </a:rPr>
              <a:t>Sample</a:t>
            </a:r>
          </a:p>
        </p:txBody>
      </p:sp>
      <p:sp>
        <p:nvSpPr>
          <p:cNvPr id="11" name="Text 9"/>
          <p:cNvSpPr/>
          <p:nvPr/>
        </p:nvSpPr>
        <p:spPr>
          <a:xfrm>
            <a:off x="13097827" y="4026932"/>
            <a:ext cx="3681770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2800" dirty="0">
                <a:solidFill>
                  <a:srgbClr val="272525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n = 430 patients</a:t>
            </a:r>
          </a:p>
        </p:txBody>
      </p:sp>
      <p:sp>
        <p:nvSpPr>
          <p:cNvPr id="12" name="Text 10"/>
          <p:cNvSpPr/>
          <p:nvPr/>
        </p:nvSpPr>
        <p:spPr>
          <a:xfrm>
            <a:off x="13097827" y="4525923"/>
            <a:ext cx="3681770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2800" dirty="0">
                <a:solidFill>
                  <a:srgbClr val="272525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Stratified sampling method.</a:t>
            </a:r>
          </a:p>
        </p:txBody>
      </p:sp>
      <p:sp>
        <p:nvSpPr>
          <p:cNvPr id="13" name="Shape 11"/>
          <p:cNvSpPr/>
          <p:nvPr/>
        </p:nvSpPr>
        <p:spPr>
          <a:xfrm>
            <a:off x="793790" y="6211133"/>
            <a:ext cx="4196358" cy="2864882"/>
          </a:xfrm>
          <a:prstGeom prst="roundRect">
            <a:avLst>
              <a:gd name="adj" fmla="val 3325"/>
            </a:avLst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sp>
      <p:sp>
        <p:nvSpPr>
          <p:cNvPr id="14" name="Text 12"/>
          <p:cNvSpPr/>
          <p:nvPr/>
        </p:nvSpPr>
        <p:spPr>
          <a:xfrm>
            <a:off x="1474351" y="7001828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3600" b="1" dirty="0">
                <a:solidFill>
                  <a:srgbClr val="272525"/>
                </a:solidFill>
                <a:latin typeface="Times New Roman" panose="02020603050405020304" charset="0"/>
                <a:ea typeface="Inter Bold" pitchFamily="34" charset="-122"/>
                <a:cs typeface="Times New Roman" panose="02020603050405020304" charset="0"/>
              </a:rPr>
              <a:t>Period</a:t>
            </a:r>
          </a:p>
        </p:txBody>
      </p:sp>
      <p:sp>
        <p:nvSpPr>
          <p:cNvPr id="15" name="Text 13"/>
          <p:cNvSpPr/>
          <p:nvPr/>
        </p:nvSpPr>
        <p:spPr>
          <a:xfrm>
            <a:off x="1051084" y="7492246"/>
            <a:ext cx="3681770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2800" dirty="0">
                <a:solidFill>
                  <a:srgbClr val="272525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May – November 2025</a:t>
            </a:r>
          </a:p>
        </p:txBody>
      </p:sp>
      <p:sp>
        <p:nvSpPr>
          <p:cNvPr id="16" name="Shape 14"/>
          <p:cNvSpPr/>
          <p:nvPr/>
        </p:nvSpPr>
        <p:spPr>
          <a:xfrm>
            <a:off x="6588760" y="6210935"/>
            <a:ext cx="4733290" cy="2865120"/>
          </a:xfrm>
          <a:prstGeom prst="roundRect">
            <a:avLst>
              <a:gd name="adj" fmla="val 3325"/>
            </a:avLst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sp>
      <p:sp>
        <p:nvSpPr>
          <p:cNvPr id="17" name="Text 15"/>
          <p:cNvSpPr/>
          <p:nvPr/>
        </p:nvSpPr>
        <p:spPr>
          <a:xfrm>
            <a:off x="7421523" y="6620828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3600" b="1" dirty="0">
                <a:solidFill>
                  <a:srgbClr val="272525"/>
                </a:solidFill>
                <a:latin typeface="Times New Roman" panose="02020603050405020304" charset="0"/>
                <a:ea typeface="Inter Bold" pitchFamily="34" charset="-122"/>
                <a:cs typeface="Times New Roman" panose="02020603050405020304" charset="0"/>
              </a:rPr>
              <a:t>Inclusion Criteria</a:t>
            </a:r>
          </a:p>
        </p:txBody>
      </p:sp>
      <p:sp>
        <p:nvSpPr>
          <p:cNvPr id="18" name="Text 16"/>
          <p:cNvSpPr/>
          <p:nvPr/>
        </p:nvSpPr>
        <p:spPr>
          <a:xfrm>
            <a:off x="6998256" y="7111246"/>
            <a:ext cx="3681770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2800" dirty="0">
                <a:solidFill>
                  <a:srgbClr val="272525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Maintenance HD &gt;3 months </a:t>
            </a:r>
          </a:p>
        </p:txBody>
      </p:sp>
      <p:sp>
        <p:nvSpPr>
          <p:cNvPr id="19" name="Text 17"/>
          <p:cNvSpPr/>
          <p:nvPr/>
        </p:nvSpPr>
        <p:spPr>
          <a:xfrm>
            <a:off x="6998256" y="7610237"/>
            <a:ext cx="3681770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2800" dirty="0">
                <a:solidFill>
                  <a:srgbClr val="272525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Age ≥18 years</a:t>
            </a:r>
          </a:p>
        </p:txBody>
      </p:sp>
      <p:sp>
        <p:nvSpPr>
          <p:cNvPr id="20" name="Text 18"/>
          <p:cNvSpPr/>
          <p:nvPr/>
        </p:nvSpPr>
        <p:spPr>
          <a:xfrm>
            <a:off x="6998256" y="8109228"/>
            <a:ext cx="3681770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2800" dirty="0">
                <a:solidFill>
                  <a:srgbClr val="272525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Capacity to consent.</a:t>
            </a:r>
          </a:p>
        </p:txBody>
      </p:sp>
      <p:sp>
        <p:nvSpPr>
          <p:cNvPr id="21" name="Text 19"/>
          <p:cNvSpPr/>
          <p:nvPr/>
        </p:nvSpPr>
        <p:spPr>
          <a:xfrm>
            <a:off x="6998256" y="8608219"/>
            <a:ext cx="3681770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" name="Shape 20"/>
          <p:cNvSpPr/>
          <p:nvPr/>
        </p:nvSpPr>
        <p:spPr>
          <a:xfrm>
            <a:off x="12840533" y="6211133"/>
            <a:ext cx="4196358" cy="2864882"/>
          </a:xfrm>
          <a:prstGeom prst="roundRect">
            <a:avLst>
              <a:gd name="adj" fmla="val 3325"/>
            </a:avLst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sp>
      <p:sp>
        <p:nvSpPr>
          <p:cNvPr id="23" name="Text 21"/>
          <p:cNvSpPr/>
          <p:nvPr/>
        </p:nvSpPr>
        <p:spPr>
          <a:xfrm>
            <a:off x="13521095" y="6620828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3600" b="1" dirty="0">
                <a:solidFill>
                  <a:srgbClr val="272525"/>
                </a:solidFill>
                <a:latin typeface="Times New Roman" panose="02020603050405020304" charset="0"/>
                <a:ea typeface="Inter Bold" pitchFamily="34" charset="-122"/>
                <a:cs typeface="Times New Roman" panose="02020603050405020304" charset="0"/>
              </a:rPr>
              <a:t>Analysis</a:t>
            </a:r>
          </a:p>
        </p:txBody>
      </p:sp>
      <p:sp>
        <p:nvSpPr>
          <p:cNvPr id="24" name="Text 22"/>
          <p:cNvSpPr/>
          <p:nvPr/>
        </p:nvSpPr>
        <p:spPr>
          <a:xfrm>
            <a:off x="13097827" y="7111246"/>
            <a:ext cx="3681770" cy="108870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2800" dirty="0">
                <a:solidFill>
                  <a:srgbClr val="272525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Descriptive statistics summarized via interview-administered questionnaires.</a:t>
            </a:r>
          </a:p>
        </p:txBody>
      </p:sp>
      <p:sp>
        <p:nvSpPr>
          <p:cNvPr id="25" name="Text 23"/>
          <p:cNvSpPr/>
          <p:nvPr/>
        </p:nvSpPr>
        <p:spPr>
          <a:xfrm>
            <a:off x="13097827" y="8336042"/>
            <a:ext cx="3681770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6" name="Text 24"/>
          <p:cNvSpPr/>
          <p:nvPr/>
        </p:nvSpPr>
        <p:spPr>
          <a:xfrm>
            <a:off x="1371640" y="4669631"/>
            <a:ext cx="13042821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77597" y="1819989"/>
            <a:ext cx="4017050" cy="46517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365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charset="0"/>
                <a:ea typeface="Inter Bold" pitchFamily="34" charset="-122"/>
                <a:cs typeface="Times New Roman" panose="02020603050405020304" charset="0"/>
              </a:rPr>
              <a:t>Patient Demographics</a:t>
            </a:r>
          </a:p>
        </p:txBody>
      </p:sp>
      <p:sp>
        <p:nvSpPr>
          <p:cNvPr id="3" name="Text 1"/>
          <p:cNvSpPr/>
          <p:nvPr>
            <p:custDataLst>
              <p:tags r:id="rId1"/>
            </p:custDataLst>
          </p:nvPr>
        </p:nvSpPr>
        <p:spPr>
          <a:xfrm>
            <a:off x="1445716" y="2787048"/>
            <a:ext cx="4580085" cy="44328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3850"/>
              </a:lnSpc>
              <a:buNone/>
            </a:pPr>
            <a:r>
              <a:rPr lang="en-US" sz="3200" b="1" dirty="0">
                <a:solidFill>
                  <a:srgbClr val="272525"/>
                </a:solidFill>
                <a:latin typeface="Times New Roman" panose="02020603050405020304" charset="0"/>
                <a:ea typeface="Inter Bold" pitchFamily="34" charset="-122"/>
                <a:cs typeface="Times New Roman" panose="02020603050405020304" charset="0"/>
              </a:rPr>
              <a:t>53.3</a:t>
            </a:r>
          </a:p>
        </p:txBody>
      </p:sp>
      <p:sp>
        <p:nvSpPr>
          <p:cNvPr id="4" name="Text 2"/>
          <p:cNvSpPr/>
          <p:nvPr>
            <p:custDataLst>
              <p:tags r:id="rId2"/>
            </p:custDataLst>
          </p:nvPr>
        </p:nvSpPr>
        <p:spPr>
          <a:xfrm>
            <a:off x="2896041" y="3287388"/>
            <a:ext cx="1679329" cy="20987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2000" b="1" dirty="0">
                <a:solidFill>
                  <a:srgbClr val="272525"/>
                </a:solidFill>
                <a:latin typeface="Times New Roman" panose="02020603050405020304" charset="0"/>
                <a:ea typeface="Inter Bold" pitchFamily="34" charset="-122"/>
                <a:cs typeface="Times New Roman" panose="02020603050405020304" charset="0"/>
              </a:rPr>
              <a:t>Mean Age (yrs)</a:t>
            </a:r>
          </a:p>
        </p:txBody>
      </p:sp>
      <p:sp>
        <p:nvSpPr>
          <p:cNvPr id="5" name="Text 3"/>
          <p:cNvSpPr/>
          <p:nvPr>
            <p:custDataLst>
              <p:tags r:id="rId3"/>
            </p:custDataLst>
          </p:nvPr>
        </p:nvSpPr>
        <p:spPr>
          <a:xfrm>
            <a:off x="1445716" y="3626336"/>
            <a:ext cx="4580085" cy="17796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50"/>
              </a:lnSpc>
              <a:buNone/>
            </a:pPr>
            <a:r>
              <a:rPr lang="en-US" dirty="0">
                <a:solidFill>
                  <a:srgbClr val="272525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SD ± 13.1</a:t>
            </a:r>
          </a:p>
        </p:txBody>
      </p:sp>
      <p:sp>
        <p:nvSpPr>
          <p:cNvPr id="6" name="Text 4"/>
          <p:cNvSpPr/>
          <p:nvPr>
            <p:custDataLst>
              <p:tags r:id="rId4"/>
            </p:custDataLst>
          </p:nvPr>
        </p:nvSpPr>
        <p:spPr>
          <a:xfrm>
            <a:off x="5450151" y="2787048"/>
            <a:ext cx="4580192" cy="44328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3850"/>
              </a:lnSpc>
              <a:buNone/>
            </a:pPr>
            <a:r>
              <a:rPr lang="en-US" sz="3200" b="1" dirty="0">
                <a:solidFill>
                  <a:srgbClr val="272525"/>
                </a:solidFill>
                <a:latin typeface="Times New Roman" panose="02020603050405020304" charset="0"/>
                <a:ea typeface="Inter Bold" pitchFamily="34" charset="-122"/>
                <a:cs typeface="Times New Roman" panose="02020603050405020304" charset="0"/>
              </a:rPr>
              <a:t>79.5%</a:t>
            </a:r>
          </a:p>
        </p:txBody>
      </p:sp>
      <p:sp>
        <p:nvSpPr>
          <p:cNvPr id="7" name="Text 5"/>
          <p:cNvSpPr/>
          <p:nvPr>
            <p:custDataLst>
              <p:tags r:id="rId5"/>
            </p:custDataLst>
          </p:nvPr>
        </p:nvSpPr>
        <p:spPr>
          <a:xfrm>
            <a:off x="6900583" y="3363588"/>
            <a:ext cx="1679329" cy="20987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2400" b="1" dirty="0">
                <a:solidFill>
                  <a:srgbClr val="272525"/>
                </a:solidFill>
                <a:latin typeface="Times New Roman" panose="02020603050405020304" charset="0"/>
                <a:ea typeface="Inter Bold" pitchFamily="34" charset="-122"/>
                <a:cs typeface="Times New Roman" panose="02020603050405020304" charset="0"/>
              </a:rPr>
              <a:t>Male</a:t>
            </a:r>
          </a:p>
        </p:txBody>
      </p:sp>
      <p:sp>
        <p:nvSpPr>
          <p:cNvPr id="8" name="Text 6"/>
          <p:cNvSpPr/>
          <p:nvPr>
            <p:custDataLst>
              <p:tags r:id="rId6"/>
            </p:custDataLst>
          </p:nvPr>
        </p:nvSpPr>
        <p:spPr>
          <a:xfrm>
            <a:off x="5450151" y="3626336"/>
            <a:ext cx="4580192" cy="17796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50"/>
              </a:lnSpc>
              <a:buNone/>
            </a:pPr>
            <a:r>
              <a:rPr lang="en-US" dirty="0">
                <a:solidFill>
                  <a:srgbClr val="272525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Gender distribution</a:t>
            </a:r>
          </a:p>
        </p:txBody>
      </p:sp>
      <p:sp>
        <p:nvSpPr>
          <p:cNvPr id="9" name="Text 7"/>
          <p:cNvSpPr/>
          <p:nvPr>
            <p:custDataLst>
              <p:tags r:id="rId7"/>
            </p:custDataLst>
          </p:nvPr>
        </p:nvSpPr>
        <p:spPr>
          <a:xfrm>
            <a:off x="1445716" y="4047699"/>
            <a:ext cx="4580085" cy="44328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3850"/>
              </a:lnSpc>
              <a:buNone/>
            </a:pPr>
            <a:r>
              <a:rPr lang="en-US" sz="3200" b="1" dirty="0">
                <a:solidFill>
                  <a:srgbClr val="272525"/>
                </a:solidFill>
                <a:latin typeface="Times New Roman" panose="02020603050405020304" charset="0"/>
                <a:ea typeface="Inter Bold" pitchFamily="34" charset="-122"/>
                <a:cs typeface="Times New Roman" panose="02020603050405020304" charset="0"/>
              </a:rPr>
              <a:t>78.8%</a:t>
            </a:r>
          </a:p>
        </p:txBody>
      </p:sp>
      <p:sp>
        <p:nvSpPr>
          <p:cNvPr id="10" name="Text 8"/>
          <p:cNvSpPr/>
          <p:nvPr>
            <p:custDataLst>
              <p:tags r:id="rId8"/>
            </p:custDataLst>
          </p:nvPr>
        </p:nvSpPr>
        <p:spPr>
          <a:xfrm>
            <a:off x="2766754" y="4700440"/>
            <a:ext cx="1785502" cy="20987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Times New Roman" panose="02020603050405020304" charset="0"/>
                <a:ea typeface="Inter Bold" pitchFamily="34" charset="-122"/>
                <a:cs typeface="Times New Roman" panose="02020603050405020304" charset="0"/>
              </a:rPr>
              <a:t>Income &lt;LKR 50K/mo</a:t>
            </a:r>
          </a:p>
        </p:txBody>
      </p:sp>
      <p:sp>
        <p:nvSpPr>
          <p:cNvPr id="11" name="Text 9"/>
          <p:cNvSpPr/>
          <p:nvPr>
            <p:custDataLst>
              <p:tags r:id="rId9"/>
            </p:custDataLst>
          </p:nvPr>
        </p:nvSpPr>
        <p:spPr>
          <a:xfrm>
            <a:off x="1445716" y="4963187"/>
            <a:ext cx="4580085" cy="17796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50"/>
              </a:lnSpc>
              <a:buNone/>
            </a:pPr>
            <a:r>
              <a:rPr lang="en-US" dirty="0">
                <a:solidFill>
                  <a:srgbClr val="272525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Low socioeconomic burden</a:t>
            </a:r>
          </a:p>
        </p:txBody>
      </p:sp>
      <p:sp>
        <p:nvSpPr>
          <p:cNvPr id="12" name="Text 10"/>
          <p:cNvSpPr/>
          <p:nvPr>
            <p:custDataLst>
              <p:tags r:id="rId10"/>
            </p:custDataLst>
          </p:nvPr>
        </p:nvSpPr>
        <p:spPr>
          <a:xfrm>
            <a:off x="5450151" y="4047699"/>
            <a:ext cx="4580192" cy="44328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3850"/>
              </a:lnSpc>
              <a:buNone/>
            </a:pPr>
            <a:r>
              <a:rPr lang="en-US" sz="3600" b="1" dirty="0">
                <a:solidFill>
                  <a:srgbClr val="272525"/>
                </a:solidFill>
                <a:latin typeface="Times New Roman" panose="02020603050405020304" charset="0"/>
                <a:ea typeface="Inter Bold" pitchFamily="34" charset="-122"/>
                <a:cs typeface="Times New Roman" panose="02020603050405020304" charset="0"/>
              </a:rPr>
              <a:t>34.2</a:t>
            </a:r>
          </a:p>
        </p:txBody>
      </p:sp>
      <p:sp>
        <p:nvSpPr>
          <p:cNvPr id="13" name="Text 11"/>
          <p:cNvSpPr/>
          <p:nvPr>
            <p:custDataLst>
              <p:tags r:id="rId11"/>
            </p:custDataLst>
          </p:nvPr>
        </p:nvSpPr>
        <p:spPr>
          <a:xfrm>
            <a:off x="6783663" y="4624240"/>
            <a:ext cx="1913169" cy="20987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2400" b="1" dirty="0">
                <a:solidFill>
                  <a:srgbClr val="272525"/>
                </a:solidFill>
                <a:latin typeface="Times New Roman" panose="02020603050405020304" charset="0"/>
                <a:ea typeface="Inter Bold" pitchFamily="34" charset="-122"/>
                <a:cs typeface="Times New Roman" panose="02020603050405020304" charset="0"/>
              </a:rPr>
              <a:t>Mean HD Duration (mo)</a:t>
            </a:r>
          </a:p>
        </p:txBody>
      </p:sp>
      <p:sp>
        <p:nvSpPr>
          <p:cNvPr id="14" name="Text 12"/>
          <p:cNvSpPr/>
          <p:nvPr>
            <p:custDataLst>
              <p:tags r:id="rId12"/>
            </p:custDataLst>
          </p:nvPr>
        </p:nvSpPr>
        <p:spPr>
          <a:xfrm>
            <a:off x="5450151" y="4886987"/>
            <a:ext cx="4580192" cy="17796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50"/>
              </a:lnSpc>
              <a:buNone/>
            </a:pPr>
            <a:r>
              <a:rPr lang="en-US" dirty="0">
                <a:solidFill>
                  <a:srgbClr val="272525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SD ± 33.24</a:t>
            </a:r>
          </a:p>
        </p:txBody>
      </p:sp>
      <p:sp>
        <p:nvSpPr>
          <p:cNvPr id="27" name="Text 22"/>
          <p:cNvSpPr/>
          <p:nvPr/>
        </p:nvSpPr>
        <p:spPr>
          <a:xfrm>
            <a:off x="7641590" y="5787390"/>
            <a:ext cx="2081530" cy="4445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charset="0"/>
                <a:ea typeface="Inter Bold" pitchFamily="34" charset="-122"/>
                <a:cs typeface="Times New Roman" panose="02020603050405020304" charset="0"/>
              </a:rPr>
              <a:t>Dialysis Frequency</a:t>
            </a:r>
          </a:p>
        </p:txBody>
      </p:sp>
      <p:sp>
        <p:nvSpPr>
          <p:cNvPr id="36" name="Text 28"/>
          <p:cNvSpPr/>
          <p:nvPr/>
        </p:nvSpPr>
        <p:spPr>
          <a:xfrm>
            <a:off x="5880100" y="6979920"/>
            <a:ext cx="1102995" cy="227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900"/>
              </a:lnSpc>
              <a:buNone/>
            </a:pPr>
            <a:endParaRPr lang="en-US" sz="2400" dirty="0">
              <a:solidFill>
                <a:srgbClr val="272525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0" name="Text 5"/>
          <p:cNvSpPr/>
          <p:nvPr/>
        </p:nvSpPr>
        <p:spPr>
          <a:xfrm>
            <a:off x="838200" y="8554720"/>
            <a:ext cx="11396980" cy="6845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050"/>
              </a:lnSpc>
              <a:buNone/>
            </a:pPr>
            <a:endParaRPr lang="en-US" sz="2400" dirty="0">
              <a:solidFill>
                <a:srgbClr val="272525"/>
              </a:solidFill>
              <a:latin typeface="Times New Roman" panose="02020603050405020304" charset="0"/>
              <a:ea typeface="Inter" panose="02000503000000020004" pitchFamily="34" charset="-122"/>
              <a:cs typeface="Times New Roman" panose="02020603050405020304" charset="0"/>
            </a:endParaRPr>
          </a:p>
        </p:txBody>
      </p:sp>
      <p:pic>
        <p:nvPicPr>
          <p:cNvPr id="41" name="Image 0" descr="preencoded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21005" y="5949950"/>
            <a:ext cx="5658485" cy="3236595"/>
          </a:xfrm>
          <a:prstGeom prst="rect">
            <a:avLst/>
          </a:prstGeom>
        </p:spPr>
      </p:pic>
      <p:sp>
        <p:nvSpPr>
          <p:cNvPr id="42" name="Shape 2"/>
          <p:cNvSpPr/>
          <p:nvPr>
            <p:custDataLst>
              <p:tags r:id="rId13"/>
            </p:custDataLst>
          </p:nvPr>
        </p:nvSpPr>
        <p:spPr>
          <a:xfrm>
            <a:off x="3661410" y="6877050"/>
            <a:ext cx="3289300" cy="743585"/>
          </a:xfrm>
          <a:prstGeom prst="roundRect">
            <a:avLst>
              <a:gd name="adj" fmla="val 82353"/>
            </a:avLst>
          </a:prstGeom>
          <a:solidFill>
            <a:srgbClr val="FFFFFF">
              <a:alpha val="20000"/>
            </a:srgbClr>
          </a:solidFill>
          <a:ln w="7620">
            <a:solidFill>
              <a:srgbClr val="000000"/>
            </a:solidFill>
            <a:prstDash val="solid"/>
          </a:ln>
        </p:spPr>
      </p:sp>
      <p:pic>
        <p:nvPicPr>
          <p:cNvPr id="43" name="Image 1" descr="preencoded.pn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3792220" y="7042150"/>
            <a:ext cx="437515" cy="437515"/>
          </a:xfrm>
          <a:prstGeom prst="rect">
            <a:avLst/>
          </a:prstGeom>
        </p:spPr>
      </p:pic>
      <p:sp>
        <p:nvSpPr>
          <p:cNvPr id="44" name="Text 3"/>
          <p:cNvSpPr/>
          <p:nvPr>
            <p:custDataLst>
              <p:tags r:id="rId15"/>
            </p:custDataLst>
          </p:nvPr>
        </p:nvSpPr>
        <p:spPr>
          <a:xfrm>
            <a:off x="4173220" y="7160260"/>
            <a:ext cx="2623820" cy="56896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200" dirty="0">
                <a:solidFill>
                  <a:srgbClr val="272525"/>
                </a:solidFill>
              </a:rPr>
              <a:t>Skilled Workers 57%</a:t>
            </a:r>
          </a:p>
        </p:txBody>
      </p:sp>
      <p:sp>
        <p:nvSpPr>
          <p:cNvPr id="45" name="Shape 6"/>
          <p:cNvSpPr/>
          <p:nvPr>
            <p:custDataLst>
              <p:tags r:id="rId16"/>
            </p:custDataLst>
          </p:nvPr>
        </p:nvSpPr>
        <p:spPr>
          <a:xfrm>
            <a:off x="3661410" y="7783830"/>
            <a:ext cx="3289300" cy="743585"/>
          </a:xfrm>
          <a:prstGeom prst="roundRect">
            <a:avLst>
              <a:gd name="adj" fmla="val 82353"/>
            </a:avLst>
          </a:prstGeom>
          <a:solidFill>
            <a:srgbClr val="FFFFFF">
              <a:alpha val="20000"/>
            </a:srgbClr>
          </a:solidFill>
          <a:ln w="7620">
            <a:solidFill>
              <a:srgbClr val="000000"/>
            </a:solidFill>
            <a:prstDash val="solid"/>
          </a:ln>
        </p:spPr>
      </p:sp>
      <p:pic>
        <p:nvPicPr>
          <p:cNvPr id="46" name="Image 2" descr="preencoded.pn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3716020" y="7948930"/>
            <a:ext cx="437515" cy="437515"/>
          </a:xfrm>
          <a:prstGeom prst="rect">
            <a:avLst/>
          </a:prstGeom>
        </p:spPr>
      </p:pic>
      <p:sp>
        <p:nvSpPr>
          <p:cNvPr id="47" name="Text 7"/>
          <p:cNvSpPr/>
          <p:nvPr>
            <p:custDataLst>
              <p:tags r:id="rId18"/>
            </p:custDataLst>
          </p:nvPr>
        </p:nvSpPr>
        <p:spPr>
          <a:xfrm>
            <a:off x="4097020" y="7990840"/>
            <a:ext cx="3043555" cy="56896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200" dirty="0">
                <a:solidFill>
                  <a:srgbClr val="272525"/>
                </a:solidFill>
              </a:rPr>
              <a:t>Other Occupations·43%</a:t>
            </a:r>
          </a:p>
        </p:txBody>
      </p:sp>
      <p:pic>
        <p:nvPicPr>
          <p:cNvPr id="48" name="Image 3" descr="preencoded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284085" y="5949950"/>
            <a:ext cx="5488940" cy="3140075"/>
          </a:xfrm>
          <a:prstGeom prst="rect">
            <a:avLst/>
          </a:prstGeom>
        </p:spPr>
      </p:pic>
      <p:sp>
        <p:nvSpPr>
          <p:cNvPr id="49" name="Shape 11"/>
          <p:cNvSpPr/>
          <p:nvPr>
            <p:custDataLst>
              <p:tags r:id="rId19"/>
            </p:custDataLst>
          </p:nvPr>
        </p:nvSpPr>
        <p:spPr>
          <a:xfrm>
            <a:off x="10082530" y="6861810"/>
            <a:ext cx="2984500" cy="743585"/>
          </a:xfrm>
          <a:prstGeom prst="roundRect">
            <a:avLst>
              <a:gd name="adj" fmla="val 82353"/>
            </a:avLst>
          </a:prstGeom>
          <a:solidFill>
            <a:srgbClr val="FFFFFF">
              <a:alpha val="20000"/>
            </a:srgbClr>
          </a:solidFill>
          <a:ln w="7620">
            <a:solidFill>
              <a:srgbClr val="000000"/>
            </a:solidFill>
            <a:prstDash val="solid"/>
          </a:ln>
        </p:spPr>
      </p:sp>
      <p:pic>
        <p:nvPicPr>
          <p:cNvPr id="50" name="Image 4" descr="preencoded.pn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10204450" y="7018020"/>
            <a:ext cx="437515" cy="437515"/>
          </a:xfrm>
          <a:prstGeom prst="rect">
            <a:avLst/>
          </a:prstGeom>
        </p:spPr>
      </p:pic>
      <p:sp>
        <p:nvSpPr>
          <p:cNvPr id="51" name="Text 12"/>
          <p:cNvSpPr/>
          <p:nvPr>
            <p:custDataLst>
              <p:tags r:id="rId21"/>
            </p:custDataLst>
          </p:nvPr>
        </p:nvSpPr>
        <p:spPr>
          <a:xfrm>
            <a:off x="10638790" y="7059930"/>
            <a:ext cx="2370455" cy="56896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200" dirty="0">
                <a:solidFill>
                  <a:srgbClr val="272525"/>
                </a:solidFill>
              </a:rPr>
              <a:t>Twice Weekly·83%</a:t>
            </a:r>
          </a:p>
        </p:txBody>
      </p:sp>
      <p:pic>
        <p:nvPicPr>
          <p:cNvPr id="52" name="Image 5" descr="preencoded.pn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10204450" y="7924800"/>
            <a:ext cx="437515" cy="437515"/>
          </a:xfrm>
          <a:prstGeom prst="rect">
            <a:avLst/>
          </a:prstGeom>
        </p:spPr>
      </p:pic>
      <p:sp>
        <p:nvSpPr>
          <p:cNvPr id="53" name="Text 16"/>
          <p:cNvSpPr/>
          <p:nvPr>
            <p:custDataLst>
              <p:tags r:id="rId23"/>
            </p:custDataLst>
          </p:nvPr>
        </p:nvSpPr>
        <p:spPr>
          <a:xfrm>
            <a:off x="10638790" y="8042910"/>
            <a:ext cx="2759075" cy="56896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200" dirty="0">
                <a:solidFill>
                  <a:srgbClr val="272525"/>
                </a:solidFill>
              </a:rPr>
              <a:t>Other Schedules·17%</a:t>
            </a:r>
          </a:p>
        </p:txBody>
      </p:sp>
      <p:sp>
        <p:nvSpPr>
          <p:cNvPr id="55" name="Shape 11"/>
          <p:cNvSpPr/>
          <p:nvPr>
            <p:custDataLst>
              <p:tags r:id="rId24"/>
            </p:custDataLst>
          </p:nvPr>
        </p:nvSpPr>
        <p:spPr>
          <a:xfrm>
            <a:off x="10118090" y="7763510"/>
            <a:ext cx="2984500" cy="751205"/>
          </a:xfrm>
          <a:prstGeom prst="roundRect">
            <a:avLst>
              <a:gd name="adj" fmla="val 82353"/>
            </a:avLst>
          </a:prstGeom>
          <a:solidFill>
            <a:srgbClr val="FFFFFF">
              <a:alpha val="20000"/>
            </a:srgbClr>
          </a:solidFill>
          <a:ln w="762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en-GB" altLang="en-US"/>
          </a:p>
        </p:txBody>
      </p:sp>
      <p:sp>
        <p:nvSpPr>
          <p:cNvPr id="15" name="Text 22"/>
          <p:cNvSpPr/>
          <p:nvPr/>
        </p:nvSpPr>
        <p:spPr>
          <a:xfrm>
            <a:off x="1335405" y="5735955"/>
            <a:ext cx="2081530" cy="4445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charset="0"/>
                <a:ea typeface="Inter Bold" pitchFamily="34" charset="-122"/>
                <a:cs typeface="Times New Roman" panose="02020603050405020304" charset="0"/>
              </a:rPr>
              <a:t>Occupation</a:t>
            </a:r>
          </a:p>
          <a:p>
            <a:pPr marL="0" indent="0" algn="l">
              <a:lnSpc>
                <a:spcPts val="1800"/>
              </a:lnSpc>
              <a:buNone/>
            </a:pPr>
            <a:endParaRPr lang="en-US" sz="2400" b="1" dirty="0">
              <a:solidFill>
                <a:srgbClr val="000000"/>
              </a:solidFill>
              <a:latin typeface="Times New Roman" panose="02020603050405020304" charset="0"/>
              <a:ea typeface="Inter Bold" pitchFamily="34" charset="-122"/>
              <a:cs typeface="Times New Roman" panose="02020603050405020304" charset="0"/>
            </a:endParaRPr>
          </a:p>
          <a:p>
            <a:pPr marL="0" indent="0" algn="l">
              <a:lnSpc>
                <a:spcPts val="1800"/>
              </a:lnSpc>
              <a:buNone/>
            </a:pPr>
            <a:endParaRPr lang="en-US" sz="2400" b="1" dirty="0">
              <a:solidFill>
                <a:srgbClr val="000000"/>
              </a:solidFill>
              <a:latin typeface="Times New Roman" panose="02020603050405020304" charset="0"/>
              <a:ea typeface="Inter Bold" pitchFamily="34" charset="-122"/>
              <a:cs typeface="Times New Roman" panose="02020603050405020304" charset="0"/>
            </a:endParaRPr>
          </a:p>
          <a:p>
            <a:pPr marL="0" indent="0" algn="l">
              <a:lnSpc>
                <a:spcPts val="1800"/>
              </a:lnSpc>
              <a:buNone/>
            </a:pPr>
            <a:endParaRPr lang="en-US" sz="2400" b="1" dirty="0">
              <a:solidFill>
                <a:srgbClr val="000000"/>
              </a:solidFill>
              <a:latin typeface="Times New Roman" panose="02020603050405020304" charset="0"/>
              <a:ea typeface="Inter Bold" pitchFamily="34" charset="-122"/>
              <a:cs typeface="Times New Roman" panose="02020603050405020304" charset="0"/>
            </a:endParaRPr>
          </a:p>
          <a:p>
            <a:pPr marL="0" indent="0" algn="l">
              <a:lnSpc>
                <a:spcPts val="1800"/>
              </a:lnSpc>
              <a:buNone/>
            </a:pPr>
            <a:endParaRPr lang="en-US" sz="2400" b="1" dirty="0">
              <a:solidFill>
                <a:srgbClr val="000000"/>
              </a:solidFill>
              <a:latin typeface="Times New Roman" panose="02020603050405020304" charset="0"/>
              <a:ea typeface="Inter Bold" pitchFamily="34" charset="-122"/>
              <a:cs typeface="Times New Roman" panose="02020603050405020304" charset="0"/>
            </a:endParaRPr>
          </a:p>
          <a:p>
            <a:pPr marL="0" indent="0" algn="l">
              <a:lnSpc>
                <a:spcPts val="1800"/>
              </a:lnSpc>
              <a:buNone/>
            </a:pPr>
            <a:endParaRPr lang="en-US" sz="2400" b="1" dirty="0">
              <a:solidFill>
                <a:srgbClr val="000000"/>
              </a:solidFill>
              <a:latin typeface="Times New Roman" panose="02020603050405020304" charset="0"/>
              <a:ea typeface="Inter Bold" pitchFamily="34" charset="-122"/>
              <a:cs typeface="Times New Roman" panose="02020603050405020304" charset="0"/>
            </a:endParaRPr>
          </a:p>
          <a:p>
            <a:pPr marL="0" indent="0" algn="l">
              <a:lnSpc>
                <a:spcPts val="1800"/>
              </a:lnSpc>
              <a:buNone/>
            </a:pPr>
            <a:endParaRPr lang="en-US" sz="2400" b="1" dirty="0">
              <a:solidFill>
                <a:srgbClr val="000000"/>
              </a:solidFill>
              <a:latin typeface="Times New Roman" panose="02020603050405020304" charset="0"/>
              <a:ea typeface="Inter Bold" pitchFamily="34" charset="-122"/>
              <a:cs typeface="Times New Roman" panose="02020603050405020304" charset="0"/>
            </a:endParaRPr>
          </a:p>
          <a:p>
            <a:pPr marL="0" indent="0" algn="l">
              <a:lnSpc>
                <a:spcPts val="1800"/>
              </a:lnSpc>
              <a:buNone/>
            </a:pPr>
            <a:endParaRPr lang="en-US" sz="2400" b="1" dirty="0">
              <a:solidFill>
                <a:srgbClr val="000000"/>
              </a:solidFill>
              <a:latin typeface="Times New Roman" panose="02020603050405020304" charset="0"/>
              <a:ea typeface="Inter Bold" pitchFamily="34" charset="-122"/>
              <a:cs typeface="Times New Roman" panose="02020603050405020304" charset="0"/>
            </a:endParaRPr>
          </a:p>
          <a:p>
            <a:pPr marL="0" indent="0" algn="l">
              <a:lnSpc>
                <a:spcPts val="1800"/>
              </a:lnSpc>
              <a:buNone/>
            </a:pPr>
            <a:endParaRPr lang="en-US" sz="2400" b="1" dirty="0">
              <a:solidFill>
                <a:srgbClr val="000000"/>
              </a:solidFill>
              <a:latin typeface="Times New Roman" panose="02020603050405020304" charset="0"/>
              <a:ea typeface="Inter Bold" pitchFamily="34" charset="-122"/>
              <a:cs typeface="Times New Roman" panose="02020603050405020304" charset="0"/>
            </a:endParaRPr>
          </a:p>
          <a:p>
            <a:pPr marL="0" indent="0" algn="l">
              <a:lnSpc>
                <a:spcPts val="1800"/>
              </a:lnSpc>
              <a:buNone/>
            </a:pPr>
            <a:endParaRPr lang="en-US" sz="2400" b="1" dirty="0">
              <a:solidFill>
                <a:srgbClr val="000000"/>
              </a:solidFill>
              <a:latin typeface="Times New Roman" panose="02020603050405020304" charset="0"/>
              <a:ea typeface="Inter Bold" pitchFamily="34" charset="-122"/>
              <a:cs typeface="Times New Roman" panose="02020603050405020304" charset="0"/>
            </a:endParaRPr>
          </a:p>
          <a:p>
            <a:pPr marL="0" indent="0" algn="l">
              <a:lnSpc>
                <a:spcPts val="1800"/>
              </a:lnSpc>
              <a:buNone/>
            </a:pPr>
            <a:endParaRPr lang="en-US" sz="2400" b="1" dirty="0">
              <a:solidFill>
                <a:srgbClr val="000000"/>
              </a:solidFill>
              <a:latin typeface="Times New Roman" panose="02020603050405020304" charset="0"/>
              <a:ea typeface="Inter Bold" pitchFamily="34" charset="-122"/>
              <a:cs typeface="Times New Roman" panose="02020603050405020304" charset="0"/>
            </a:endParaRPr>
          </a:p>
          <a:p>
            <a:pPr marL="0" indent="0" algn="l">
              <a:lnSpc>
                <a:spcPts val="1800"/>
              </a:lnSpc>
              <a:buNone/>
            </a:pPr>
            <a:endParaRPr lang="en-US" sz="2400" b="1" dirty="0">
              <a:solidFill>
                <a:srgbClr val="000000"/>
              </a:solidFill>
              <a:latin typeface="Times New Roman" panose="02020603050405020304" charset="0"/>
              <a:ea typeface="Inter Bold" pitchFamily="34" charset="-122"/>
              <a:cs typeface="Times New Roman" panose="02020603050405020304" charset="0"/>
            </a:endParaRPr>
          </a:p>
          <a:p>
            <a:pPr marL="0" indent="0" algn="l">
              <a:lnSpc>
                <a:spcPts val="1800"/>
              </a:lnSpc>
              <a:buNone/>
            </a:pPr>
            <a:endParaRPr lang="en-US" sz="2400" b="1" dirty="0">
              <a:solidFill>
                <a:srgbClr val="000000"/>
              </a:solidFill>
              <a:latin typeface="Times New Roman" panose="02020603050405020304" charset="0"/>
              <a:ea typeface="Inter Bold" pitchFamily="34" charset="-122"/>
              <a:cs typeface="Times New Roman" panose="02020603050405020304" charset="0"/>
            </a:endParaRPr>
          </a:p>
          <a:p>
            <a:pPr marL="0" indent="0" algn="l">
              <a:lnSpc>
                <a:spcPts val="1800"/>
              </a:lnSpc>
              <a:buNone/>
            </a:pPr>
            <a:endParaRPr lang="en-US" sz="2400" b="1" dirty="0">
              <a:solidFill>
                <a:srgbClr val="000000"/>
              </a:solidFill>
              <a:latin typeface="Times New Roman" panose="02020603050405020304" charset="0"/>
              <a:ea typeface="Inter Bold" pitchFamily="34" charset="-122"/>
              <a:cs typeface="Times New Roman" panose="02020603050405020304" charset="0"/>
            </a:endParaRPr>
          </a:p>
          <a:p>
            <a:pPr marL="0" indent="0" algn="l">
              <a:lnSpc>
                <a:spcPts val="1800"/>
              </a:lnSpc>
              <a:buNone/>
            </a:pPr>
            <a:endParaRPr lang="en-US" sz="2400" b="1" dirty="0">
              <a:solidFill>
                <a:srgbClr val="000000"/>
              </a:solidFill>
              <a:latin typeface="Times New Roman" panose="02020603050405020304" charset="0"/>
              <a:ea typeface="Inter Bold" pitchFamily="34" charset="-122"/>
              <a:cs typeface="Times New Roman" panose="02020603050405020304" charset="0"/>
            </a:endParaRPr>
          </a:p>
          <a:p>
            <a:pPr marL="0" indent="0" algn="l">
              <a:lnSpc>
                <a:spcPts val="1800"/>
              </a:lnSpc>
              <a:buNone/>
            </a:pPr>
            <a:endParaRPr lang="en-US" sz="2400" b="1" dirty="0">
              <a:solidFill>
                <a:srgbClr val="000000"/>
              </a:solidFill>
              <a:latin typeface="Times New Roman" panose="02020603050405020304" charset="0"/>
              <a:ea typeface="Inter Bold" pitchFamily="34" charset="-122"/>
              <a:cs typeface="Times New Roman" panose="02020603050405020304" charset="0"/>
            </a:endParaRPr>
          </a:p>
          <a:p>
            <a:pPr marL="0" indent="0" algn="l">
              <a:lnSpc>
                <a:spcPts val="1800"/>
              </a:lnSpc>
              <a:buNone/>
            </a:pPr>
            <a:endParaRPr lang="en-US" sz="2400" b="1" dirty="0">
              <a:solidFill>
                <a:srgbClr val="000000"/>
              </a:solidFill>
              <a:latin typeface="Times New Roman" panose="02020603050405020304" charset="0"/>
              <a:ea typeface="Inter Bold" pitchFamily="34" charset="-122"/>
              <a:cs typeface="Times New Roman" panose="02020603050405020304" charset="0"/>
            </a:endParaRPr>
          </a:p>
          <a:p>
            <a:pPr marL="0" indent="0" algn="l">
              <a:lnSpc>
                <a:spcPts val="1800"/>
              </a:lnSpc>
              <a:buNone/>
            </a:pPr>
            <a:endParaRPr lang="en-US" sz="2400" b="1" dirty="0">
              <a:solidFill>
                <a:srgbClr val="000000"/>
              </a:solidFill>
              <a:latin typeface="Times New Roman" panose="02020603050405020304" charset="0"/>
              <a:ea typeface="Inter Bold" pitchFamily="34" charset="-122"/>
              <a:cs typeface="Times New Roman" panose="02020603050405020304" charset="0"/>
            </a:endParaRPr>
          </a:p>
          <a:p>
            <a:pPr marL="0" indent="0" algn="l">
              <a:lnSpc>
                <a:spcPts val="1800"/>
              </a:lnSpc>
              <a:buNone/>
            </a:pPr>
            <a:endParaRPr lang="en-US" sz="2400" b="1" dirty="0">
              <a:solidFill>
                <a:srgbClr val="000000"/>
              </a:solidFill>
              <a:latin typeface="Times New Roman" panose="02020603050405020304" charset="0"/>
              <a:ea typeface="Inter Bold" pitchFamily="34" charset="-122"/>
              <a:cs typeface="Times New Roman" panose="02020603050405020304" charset="0"/>
            </a:endParaRPr>
          </a:p>
          <a:p>
            <a:pPr marL="0" indent="0" algn="l">
              <a:lnSpc>
                <a:spcPts val="1800"/>
              </a:lnSpc>
              <a:buNone/>
            </a:pPr>
            <a:endParaRPr lang="en-US" sz="2400" b="1" dirty="0">
              <a:solidFill>
                <a:srgbClr val="000000"/>
              </a:solidFill>
              <a:latin typeface="Times New Roman" panose="02020603050405020304" charset="0"/>
              <a:ea typeface="Inter Bold" pitchFamily="34" charset="-122"/>
              <a:cs typeface="Times New Roman" panose="02020603050405020304" charset="0"/>
            </a:endParaRPr>
          </a:p>
          <a:p>
            <a:pPr marL="0" indent="0" algn="l">
              <a:lnSpc>
                <a:spcPts val="1800"/>
              </a:lnSpc>
              <a:buNone/>
            </a:pPr>
            <a:endParaRPr lang="en-US" sz="2400" b="1" dirty="0">
              <a:solidFill>
                <a:srgbClr val="000000"/>
              </a:solidFill>
              <a:latin typeface="Times New Roman" panose="02020603050405020304" charset="0"/>
              <a:ea typeface="Inter Bold" pitchFamily="34" charset="-122"/>
              <a:cs typeface="Times New Roman" panose="02020603050405020304" charset="0"/>
            </a:endParaRPr>
          </a:p>
          <a:p>
            <a:pPr marL="0" indent="0" algn="l">
              <a:lnSpc>
                <a:spcPts val="1800"/>
              </a:lnSpc>
              <a:buNone/>
            </a:pPr>
            <a:endParaRPr lang="en-US" sz="2400" b="1" dirty="0">
              <a:solidFill>
                <a:srgbClr val="000000"/>
              </a:solidFill>
              <a:latin typeface="Times New Roman" panose="02020603050405020304" charset="0"/>
              <a:ea typeface="Inter Bold" pitchFamily="34" charset="-122"/>
              <a:cs typeface="Times New Roman" panose="02020603050405020304" charset="0"/>
            </a:endParaRPr>
          </a:p>
        </p:txBody>
      </p:sp>
      <p:sp>
        <p:nvSpPr>
          <p:cNvPr id="16" name="Shape 2"/>
          <p:cNvSpPr/>
          <p:nvPr>
            <p:custDataLst>
              <p:tags r:id="rId25"/>
            </p:custDataLst>
          </p:nvPr>
        </p:nvSpPr>
        <p:spPr>
          <a:xfrm>
            <a:off x="1997899" y="2561590"/>
            <a:ext cx="3263445" cy="1331398"/>
          </a:xfrm>
          <a:prstGeom prst="roundRect">
            <a:avLst>
              <a:gd name="adj" fmla="val 82353"/>
            </a:avLst>
          </a:prstGeom>
          <a:solidFill>
            <a:srgbClr val="FFFFFF">
              <a:alpha val="20000"/>
            </a:srgbClr>
          </a:solidFill>
          <a:ln w="7620">
            <a:solidFill>
              <a:srgbClr val="000000"/>
            </a:solidFill>
            <a:prstDash val="solid"/>
          </a:ln>
        </p:spPr>
      </p:sp>
      <p:sp>
        <p:nvSpPr>
          <p:cNvPr id="17" name="Shape 2"/>
          <p:cNvSpPr/>
          <p:nvPr>
            <p:custDataLst>
              <p:tags r:id="rId26"/>
            </p:custDataLst>
          </p:nvPr>
        </p:nvSpPr>
        <p:spPr>
          <a:xfrm>
            <a:off x="2000191" y="3984117"/>
            <a:ext cx="3263445" cy="1331398"/>
          </a:xfrm>
          <a:prstGeom prst="roundRect">
            <a:avLst>
              <a:gd name="adj" fmla="val 82353"/>
            </a:avLst>
          </a:prstGeom>
          <a:solidFill>
            <a:srgbClr val="FFFFFF">
              <a:alpha val="20000"/>
            </a:srgbClr>
          </a:solidFill>
          <a:ln w="762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en-GB" altLang="en-US"/>
          </a:p>
        </p:txBody>
      </p:sp>
      <p:sp>
        <p:nvSpPr>
          <p:cNvPr id="18" name="Shape 2"/>
          <p:cNvSpPr/>
          <p:nvPr>
            <p:custDataLst>
              <p:tags r:id="rId27"/>
            </p:custDataLst>
          </p:nvPr>
        </p:nvSpPr>
        <p:spPr>
          <a:xfrm>
            <a:off x="6080760" y="2564130"/>
            <a:ext cx="3624580" cy="1331595"/>
          </a:xfrm>
          <a:prstGeom prst="roundRect">
            <a:avLst>
              <a:gd name="adj" fmla="val 82353"/>
            </a:avLst>
          </a:prstGeom>
          <a:solidFill>
            <a:srgbClr val="FFFFFF">
              <a:alpha val="20000"/>
            </a:srgbClr>
          </a:solidFill>
          <a:ln w="7620">
            <a:solidFill>
              <a:srgbClr val="000000"/>
            </a:solidFill>
            <a:prstDash val="solid"/>
          </a:ln>
        </p:spPr>
        <p:txBody>
          <a:bodyPr/>
          <a:lstStyle/>
          <a:p>
            <a:r>
              <a:rPr lang="en-US" altLang="en-GB"/>
              <a:t>             </a:t>
            </a:r>
          </a:p>
        </p:txBody>
      </p:sp>
      <p:sp>
        <p:nvSpPr>
          <p:cNvPr id="19" name="Shape 2"/>
          <p:cNvSpPr/>
          <p:nvPr>
            <p:custDataLst>
              <p:tags r:id="rId28"/>
            </p:custDataLst>
          </p:nvPr>
        </p:nvSpPr>
        <p:spPr>
          <a:xfrm>
            <a:off x="6082665" y="3986530"/>
            <a:ext cx="3624580" cy="1331595"/>
          </a:xfrm>
          <a:prstGeom prst="roundRect">
            <a:avLst>
              <a:gd name="adj" fmla="val 82353"/>
            </a:avLst>
          </a:prstGeom>
          <a:solidFill>
            <a:srgbClr val="FFFFFF">
              <a:alpha val="20000"/>
            </a:srgbClr>
          </a:solidFill>
          <a:ln w="7620">
            <a:solidFill>
              <a:srgbClr val="000000"/>
            </a:solidFill>
            <a:prstDash val="solid"/>
          </a:ln>
        </p:spPr>
      </p:sp>
      <p:sp>
        <p:nvSpPr>
          <p:cNvPr id="20" name="Shape 13"/>
          <p:cNvSpPr/>
          <p:nvPr/>
        </p:nvSpPr>
        <p:spPr>
          <a:xfrm>
            <a:off x="12019280" y="2246630"/>
            <a:ext cx="5737225" cy="4208780"/>
          </a:xfrm>
          <a:prstGeom prst="roundRect">
            <a:avLst>
              <a:gd name="adj" fmla="val 5638"/>
            </a:avLst>
          </a:prstGeom>
          <a:solidFill>
            <a:srgbClr val="B6D6FC"/>
          </a:solidFill>
        </p:spPr>
      </p:sp>
      <p:pic>
        <p:nvPicPr>
          <p:cNvPr id="21" name="Image 3" descr="preencoded.pn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2043410" y="2742565"/>
            <a:ext cx="409575" cy="328295"/>
          </a:xfrm>
          <a:prstGeom prst="rect">
            <a:avLst/>
          </a:prstGeom>
        </p:spPr>
      </p:pic>
      <p:sp>
        <p:nvSpPr>
          <p:cNvPr id="22" name="Text 14"/>
          <p:cNvSpPr/>
          <p:nvPr/>
        </p:nvSpPr>
        <p:spPr>
          <a:xfrm>
            <a:off x="12756515" y="2529840"/>
            <a:ext cx="5280660" cy="28384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50"/>
              </a:lnSpc>
              <a:buNone/>
            </a:pPr>
            <a:endParaRPr lang="en-US" sz="2400" dirty="0">
              <a:solidFill>
                <a:srgbClr val="000000"/>
              </a:solidFill>
              <a:latin typeface="Times New Roman" panose="02020603050405020304" charset="0"/>
              <a:ea typeface="Inter" panose="02000503000000020004" pitchFamily="34" charset="-122"/>
              <a:cs typeface="Times New Roman" panose="02020603050405020304" charset="0"/>
            </a:endParaRPr>
          </a:p>
        </p:txBody>
      </p:sp>
      <p:sp>
        <p:nvSpPr>
          <p:cNvPr id="26" name="Text 14"/>
          <p:cNvSpPr/>
          <p:nvPr/>
        </p:nvSpPr>
        <p:spPr>
          <a:xfrm>
            <a:off x="12529185" y="2656840"/>
            <a:ext cx="4949825" cy="36703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indent="0" algn="l" fontAlgn="auto">
              <a:lnSpc>
                <a:spcPct val="100000"/>
              </a:lnSpc>
              <a:buNone/>
            </a:pPr>
            <a:r>
              <a:rPr lang="en-US" sz="2800" dirty="0">
                <a:solidFill>
                  <a:srgbClr val="272525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  <a:sym typeface="+mn-ea"/>
              </a:rPr>
              <a:t>Hypertension predominates as the leading comorbidity </a:t>
            </a:r>
            <a:r>
              <a:rPr lang="en-US" altLang="en-GB" sz="2800" dirty="0">
                <a:solidFill>
                  <a:srgbClr val="272525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  <a:sym typeface="+mn-ea"/>
              </a:rPr>
              <a:t>(79.8%)</a:t>
            </a:r>
          </a:p>
          <a:p>
            <a:pPr indent="457200" algn="l" fontAlgn="auto">
              <a:lnSpc>
                <a:spcPct val="100000"/>
              </a:lnSpc>
              <a:buNone/>
            </a:pPr>
            <a:r>
              <a:rPr lang="en-US" sz="2800" dirty="0">
                <a:solidFill>
                  <a:srgbClr val="272525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  <a:sym typeface="+mn-ea"/>
              </a:rPr>
              <a:t>A recognised driver of CKD progression and vascular access complexity</a:t>
            </a:r>
            <a:endParaRPr lang="en-US" sz="2800" dirty="0">
              <a:solidFill>
                <a:srgbClr val="272525"/>
              </a:solidFill>
              <a:latin typeface="Times New Roman" panose="02020603050405020304" charset="0"/>
              <a:ea typeface="Inter" panose="02000503000000020004" pitchFamily="34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15"/>
          <p:cNvSpPr/>
          <p:nvPr/>
        </p:nvSpPr>
        <p:spPr>
          <a:xfrm>
            <a:off x="6342380" y="3581400"/>
            <a:ext cx="5711825" cy="2036445"/>
          </a:xfrm>
          <a:prstGeom prst="roundRect">
            <a:avLst>
              <a:gd name="adj" fmla="val 7181"/>
            </a:avLst>
          </a:prstGeom>
          <a:solidFill>
            <a:srgbClr val="B6FCB8"/>
          </a:solidFill>
        </p:spPr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530975" y="3830955"/>
            <a:ext cx="401320" cy="321310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641390" y="1694498"/>
            <a:ext cx="8003381" cy="70877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charset="0"/>
                <a:ea typeface="Inter Bold" pitchFamily="34" charset="-122"/>
                <a:cs typeface="Times New Roman" panose="02020603050405020304" charset="0"/>
              </a:rPr>
              <a:t>Vascular access distribution</a:t>
            </a: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-44450" y="2609850"/>
            <a:ext cx="4723765" cy="2736850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7066121" y="2817852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charset="0"/>
                <a:ea typeface="Inter Bold" pitchFamily="34" charset="-122"/>
                <a:cs typeface="Times New Roman" panose="02020603050405020304" charset="0"/>
              </a:rPr>
              <a:t>Key Findings</a:t>
            </a:r>
          </a:p>
        </p:txBody>
      </p:sp>
      <p:sp>
        <p:nvSpPr>
          <p:cNvPr id="17" name="Text 12"/>
          <p:cNvSpPr/>
          <p:nvPr/>
        </p:nvSpPr>
        <p:spPr>
          <a:xfrm>
            <a:off x="6571615" y="3787140"/>
            <a:ext cx="5355590" cy="129603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457200" algn="l">
              <a:lnSpc>
                <a:spcPts val="2850"/>
              </a:lnSpc>
              <a:buNone/>
            </a:pPr>
            <a:r>
              <a:rPr lang="en-US" sz="2400" b="1" dirty="0">
                <a:solidFill>
                  <a:srgbClr val="4950BC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75.1%</a:t>
            </a:r>
            <a:r>
              <a:rPr lang="en-US" sz="2400" dirty="0">
                <a:solidFill>
                  <a:srgbClr val="272525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 of patients dialysing via AVF </a:t>
            </a:r>
          </a:p>
          <a:p>
            <a:pPr marL="342900" indent="-342900" algn="l">
              <a:lnSpc>
                <a:spcPts val="285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72525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Exceeding the South Asian regional average of &lt;30% </a:t>
            </a:r>
          </a:p>
          <a:p>
            <a:pPr marL="342900" indent="-342900" algn="l">
              <a:lnSpc>
                <a:spcPts val="285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72525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  <a:sym typeface="+mn-ea"/>
              </a:rPr>
              <a:t>ligns with Western European benchmarks.</a:t>
            </a:r>
            <a:endParaRPr lang="en-US" sz="2400" dirty="0">
              <a:solidFill>
                <a:srgbClr val="000000"/>
              </a:solidFill>
              <a:latin typeface="Times New Roman" panose="02020603050405020304" charset="0"/>
              <a:ea typeface="Inter" panose="02000503000000020004" pitchFamily="34" charset="-122"/>
              <a:cs typeface="Times New Roman" panose="02020603050405020304" charset="0"/>
            </a:endParaRPr>
          </a:p>
          <a:p>
            <a:pPr marL="0" indent="0" algn="l">
              <a:lnSpc>
                <a:spcPts val="2850"/>
              </a:lnSpc>
              <a:buNone/>
            </a:pPr>
            <a:endParaRPr lang="en-US" sz="2400" dirty="0">
              <a:solidFill>
                <a:srgbClr val="272525"/>
              </a:solidFill>
              <a:latin typeface="Times New Roman" panose="02020603050405020304" charset="0"/>
              <a:ea typeface="Inter" panose="02000503000000020004" pitchFamily="34" charset="-122"/>
              <a:cs typeface="Times New Roman" panose="02020603050405020304" charset="0"/>
            </a:endParaRPr>
          </a:p>
        </p:txBody>
      </p:sp>
      <p:sp>
        <p:nvSpPr>
          <p:cNvPr id="18" name="Shape 13"/>
          <p:cNvSpPr/>
          <p:nvPr/>
        </p:nvSpPr>
        <p:spPr>
          <a:xfrm>
            <a:off x="12171680" y="3618230"/>
            <a:ext cx="5507355" cy="1999615"/>
          </a:xfrm>
          <a:prstGeom prst="roundRect">
            <a:avLst>
              <a:gd name="adj" fmla="val 5638"/>
            </a:avLst>
          </a:prstGeom>
          <a:solidFill>
            <a:srgbClr val="B6D6FC"/>
          </a:solidFill>
        </p:spPr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98375" y="3901440"/>
            <a:ext cx="358140" cy="287020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12908915" y="3901440"/>
            <a:ext cx="4493260" cy="10890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24.9% (n=107) remain catheter-dependent, representing a priority cohort for access optimisation.</a:t>
            </a:r>
          </a:p>
        </p:txBody>
      </p:sp>
      <p:sp>
        <p:nvSpPr>
          <p:cNvPr id="15" name="Text 0"/>
          <p:cNvSpPr/>
          <p:nvPr/>
        </p:nvSpPr>
        <p:spPr>
          <a:xfrm>
            <a:off x="793790" y="5862518"/>
            <a:ext cx="7434977" cy="70877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charset="0"/>
                <a:ea typeface="Inter Bold" pitchFamily="34" charset="-122"/>
                <a:cs typeface="Times New Roman" panose="02020603050405020304" charset="0"/>
              </a:rPr>
              <a:t>AVF Configuration by type</a:t>
            </a:r>
          </a:p>
        </p:txBody>
      </p:sp>
      <p:pic>
        <p:nvPicPr>
          <p:cNvPr id="24" name="Image 0" descr="preencoded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64135" y="7086600"/>
            <a:ext cx="5661025" cy="2590800"/>
          </a:xfrm>
          <a:prstGeom prst="rect">
            <a:avLst/>
          </a:prstGeom>
        </p:spPr>
      </p:pic>
      <p:sp>
        <p:nvSpPr>
          <p:cNvPr id="25" name="Shape 1"/>
          <p:cNvSpPr/>
          <p:nvPr>
            <p:custDataLst>
              <p:tags r:id="rId1"/>
            </p:custDataLst>
          </p:nvPr>
        </p:nvSpPr>
        <p:spPr>
          <a:xfrm>
            <a:off x="2985770" y="7768590"/>
            <a:ext cx="2827655" cy="388620"/>
          </a:xfrm>
          <a:prstGeom prst="roundRect">
            <a:avLst>
              <a:gd name="adj" fmla="val 82353"/>
            </a:avLst>
          </a:prstGeom>
          <a:solidFill>
            <a:srgbClr val="FFFFFF">
              <a:alpha val="20000"/>
            </a:srgbClr>
          </a:solidFill>
          <a:ln w="7620">
            <a:solidFill>
              <a:srgbClr val="000000"/>
            </a:solidFill>
            <a:prstDash val="solid"/>
          </a:ln>
        </p:spPr>
      </p:sp>
      <p:pic>
        <p:nvPicPr>
          <p:cNvPr id="26" name="Image 1" descr="preencoded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3107809" y="7848719"/>
            <a:ext cx="228600" cy="228600"/>
          </a:xfrm>
          <a:prstGeom prst="rect">
            <a:avLst/>
          </a:prstGeom>
        </p:spPr>
      </p:pic>
      <p:sp>
        <p:nvSpPr>
          <p:cNvPr id="31" name="Text 2"/>
          <p:cNvSpPr/>
          <p:nvPr>
            <p:custDataLst>
              <p:tags r:id="rId3"/>
            </p:custDataLst>
          </p:nvPr>
        </p:nvSpPr>
        <p:spPr>
          <a:xfrm>
            <a:off x="3458210" y="7814310"/>
            <a:ext cx="1922145" cy="2971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Times New Roman" panose="02020603050405020304" charset="0"/>
                <a:cs typeface="Times New Roman" panose="02020603050405020304" charset="0"/>
              </a:rPr>
              <a:t>BC</a:t>
            </a:r>
            <a:r>
              <a:rPr lang="en-US" sz="2200" dirty="0">
                <a:solidFill>
                  <a:srgbClr val="272525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  <a:sym typeface="+mn-ea"/>
              </a:rPr>
              <a:t>(</a:t>
            </a:r>
            <a:r>
              <a:rPr lang="en-US" sz="2200" dirty="0">
                <a:solidFill>
                  <a:srgbClr val="272525"/>
                </a:solidFill>
                <a:latin typeface="Times New Roman" panose="02020603050405020304" charset="0"/>
                <a:cs typeface="Times New Roman" panose="02020603050405020304" charset="0"/>
              </a:rPr>
              <a:t>227</a:t>
            </a:r>
            <a:r>
              <a:rPr lang="en-US" sz="2200" dirty="0">
                <a:solidFill>
                  <a:srgbClr val="272525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  <a:sym typeface="+mn-ea"/>
              </a:rPr>
              <a:t>) </a:t>
            </a:r>
            <a:r>
              <a:rPr lang="en-US" sz="2200" b="1" dirty="0">
                <a:solidFill>
                  <a:srgbClr val="272525"/>
                </a:solidFill>
                <a:latin typeface="Times New Roman" panose="02020603050405020304" charset="0"/>
                <a:cs typeface="Times New Roman" panose="02020603050405020304" charset="0"/>
              </a:rPr>
              <a:t>70.31%</a:t>
            </a:r>
          </a:p>
        </p:txBody>
      </p:sp>
      <p:sp>
        <p:nvSpPr>
          <p:cNvPr id="39" name="Shape 5"/>
          <p:cNvSpPr/>
          <p:nvPr>
            <p:custDataLst>
              <p:tags r:id="rId4"/>
            </p:custDataLst>
          </p:nvPr>
        </p:nvSpPr>
        <p:spPr>
          <a:xfrm>
            <a:off x="2985770" y="8218170"/>
            <a:ext cx="2889250" cy="388620"/>
          </a:xfrm>
          <a:prstGeom prst="roundRect">
            <a:avLst>
              <a:gd name="adj" fmla="val 82353"/>
            </a:avLst>
          </a:prstGeom>
          <a:solidFill>
            <a:srgbClr val="FFFFFF">
              <a:alpha val="20000"/>
            </a:srgbClr>
          </a:solidFill>
          <a:ln w="7620">
            <a:solidFill>
              <a:srgbClr val="000000"/>
            </a:solidFill>
            <a:prstDash val="solid"/>
          </a:ln>
        </p:spPr>
      </p:sp>
      <p:pic>
        <p:nvPicPr>
          <p:cNvPr id="40" name="Image 2" descr="preencoded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3107809" y="8298299"/>
            <a:ext cx="228600" cy="228600"/>
          </a:xfrm>
          <a:prstGeom prst="rect">
            <a:avLst/>
          </a:prstGeom>
        </p:spPr>
      </p:pic>
      <p:sp>
        <p:nvSpPr>
          <p:cNvPr id="41" name="Text 6"/>
          <p:cNvSpPr/>
          <p:nvPr>
            <p:custDataLst>
              <p:tags r:id="rId6"/>
            </p:custDataLst>
          </p:nvPr>
        </p:nvSpPr>
        <p:spPr>
          <a:xfrm>
            <a:off x="3458210" y="8263890"/>
            <a:ext cx="2324735" cy="2971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Times New Roman" panose="02020603050405020304" charset="0"/>
                <a:cs typeface="Times New Roman" panose="02020603050405020304" charset="0"/>
              </a:rPr>
              <a:t>BB</a:t>
            </a:r>
            <a:r>
              <a:rPr lang="en-US" sz="2200" dirty="0">
                <a:solidFill>
                  <a:srgbClr val="272525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  <a:sym typeface="+mn-ea"/>
              </a:rPr>
              <a:t>(</a:t>
            </a:r>
            <a:r>
              <a:rPr lang="en-US" sz="2200" dirty="0">
                <a:solidFill>
                  <a:srgbClr val="272525"/>
                </a:solidFill>
                <a:latin typeface="Times New Roman" panose="02020603050405020304" charset="0"/>
                <a:cs typeface="Times New Roman" panose="02020603050405020304" charset="0"/>
              </a:rPr>
              <a:t>58</a:t>
            </a:r>
            <a:r>
              <a:rPr lang="en-US" sz="2200" dirty="0">
                <a:solidFill>
                  <a:srgbClr val="272525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  <a:sym typeface="+mn-ea"/>
              </a:rPr>
              <a:t>) </a:t>
            </a:r>
            <a:r>
              <a:rPr lang="en-US" sz="2200" dirty="0">
                <a:solidFill>
                  <a:srgbClr val="272525"/>
                </a:solidFill>
                <a:latin typeface="Times New Roman" panose="02020603050405020304" charset="0"/>
                <a:cs typeface="Times New Roman" panose="02020603050405020304" charset="0"/>
              </a:rPr>
              <a:t>17.98%</a:t>
            </a:r>
          </a:p>
        </p:txBody>
      </p:sp>
      <p:sp>
        <p:nvSpPr>
          <p:cNvPr id="42" name="Text 8"/>
          <p:cNvSpPr/>
          <p:nvPr>
            <p:custDataLst>
              <p:tags r:id="rId7"/>
            </p:custDataLst>
          </p:nvPr>
        </p:nvSpPr>
        <p:spPr>
          <a:xfrm>
            <a:off x="5029835" y="8264009"/>
            <a:ext cx="61317" cy="2971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Times New Roman" panose="02020603050405020304" charset="0"/>
                <a:cs typeface="Times New Roman" panose="02020603050405020304" charset="0"/>
              </a:rPr>
              <a:t>·</a:t>
            </a:r>
          </a:p>
        </p:txBody>
      </p:sp>
      <p:sp>
        <p:nvSpPr>
          <p:cNvPr id="43" name="Shape 9"/>
          <p:cNvSpPr/>
          <p:nvPr>
            <p:custDataLst>
              <p:tags r:id="rId8"/>
            </p:custDataLst>
          </p:nvPr>
        </p:nvSpPr>
        <p:spPr>
          <a:xfrm>
            <a:off x="2985770" y="8667750"/>
            <a:ext cx="2827655" cy="388620"/>
          </a:xfrm>
          <a:prstGeom prst="roundRect">
            <a:avLst>
              <a:gd name="adj" fmla="val 82353"/>
            </a:avLst>
          </a:prstGeom>
          <a:solidFill>
            <a:srgbClr val="FFFFFF">
              <a:alpha val="20000"/>
            </a:srgbClr>
          </a:solidFill>
          <a:ln w="7620">
            <a:solidFill>
              <a:srgbClr val="000000"/>
            </a:solidFill>
            <a:prstDash val="solid"/>
          </a:ln>
        </p:spPr>
      </p:sp>
      <p:pic>
        <p:nvPicPr>
          <p:cNvPr id="44" name="Image 3" descr="preencoded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3107809" y="8747879"/>
            <a:ext cx="228600" cy="228600"/>
          </a:xfrm>
          <a:prstGeom prst="rect">
            <a:avLst/>
          </a:prstGeom>
        </p:spPr>
      </p:pic>
      <p:sp>
        <p:nvSpPr>
          <p:cNvPr id="45" name="Text 10"/>
          <p:cNvSpPr/>
          <p:nvPr>
            <p:custDataLst>
              <p:tags r:id="rId10"/>
            </p:custDataLst>
          </p:nvPr>
        </p:nvSpPr>
        <p:spPr>
          <a:xfrm>
            <a:off x="3458329" y="8713589"/>
            <a:ext cx="2503408" cy="2971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Times New Roman" panose="02020603050405020304" charset="0"/>
                <a:cs typeface="Times New Roman" panose="02020603050405020304" charset="0"/>
              </a:rPr>
              <a:t>RC</a:t>
            </a:r>
            <a:r>
              <a:rPr lang="en-US" sz="2200" dirty="0">
                <a:solidFill>
                  <a:srgbClr val="272525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  <a:sym typeface="+mn-ea"/>
              </a:rPr>
              <a:t>(</a:t>
            </a:r>
            <a:r>
              <a:rPr lang="en-US" sz="2200" dirty="0">
                <a:solidFill>
                  <a:srgbClr val="272525"/>
                </a:solidFill>
                <a:latin typeface="Times New Roman" panose="02020603050405020304" charset="0"/>
                <a:cs typeface="Times New Roman" panose="02020603050405020304" charset="0"/>
              </a:rPr>
              <a:t>38</a:t>
            </a:r>
            <a:r>
              <a:rPr lang="en-US" sz="2200" dirty="0">
                <a:solidFill>
                  <a:srgbClr val="272525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  <a:sym typeface="+mn-ea"/>
              </a:rPr>
              <a:t>) </a:t>
            </a:r>
            <a:r>
              <a:rPr lang="en-US" sz="2200" dirty="0">
                <a:solidFill>
                  <a:srgbClr val="272525"/>
                </a:solidFill>
                <a:latin typeface="Times New Roman" panose="02020603050405020304" charset="0"/>
                <a:cs typeface="Times New Roman" panose="02020603050405020304" charset="0"/>
              </a:rPr>
              <a:t>11.72%</a:t>
            </a:r>
          </a:p>
        </p:txBody>
      </p:sp>
      <p:sp>
        <p:nvSpPr>
          <p:cNvPr id="46" name="Shape 15"/>
          <p:cNvSpPr/>
          <p:nvPr/>
        </p:nvSpPr>
        <p:spPr>
          <a:xfrm>
            <a:off x="6342380" y="7239000"/>
            <a:ext cx="5711825" cy="2036445"/>
          </a:xfrm>
          <a:prstGeom prst="roundRect">
            <a:avLst>
              <a:gd name="adj" fmla="val 7181"/>
            </a:avLst>
          </a:prstGeom>
          <a:solidFill>
            <a:srgbClr val="B6FCB8"/>
          </a:solidFill>
        </p:spPr>
      </p:sp>
      <p:pic>
        <p:nvPicPr>
          <p:cNvPr id="47" name="Image 4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530975" y="7488555"/>
            <a:ext cx="401320" cy="321310"/>
          </a:xfrm>
          <a:prstGeom prst="rect">
            <a:avLst/>
          </a:prstGeom>
        </p:spPr>
      </p:pic>
      <p:sp>
        <p:nvSpPr>
          <p:cNvPr id="48" name="Text 12"/>
          <p:cNvSpPr/>
          <p:nvPr/>
        </p:nvSpPr>
        <p:spPr>
          <a:xfrm>
            <a:off x="6952615" y="7444740"/>
            <a:ext cx="4963160" cy="129603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  <a:sym typeface="+mn-ea"/>
              </a:rPr>
              <a:t>Brachiocephalic AVF dominance (70.31%) suggests Surgeons preference — radial vessels may be unsuitable because of less diameter.</a:t>
            </a:r>
            <a:endParaRPr lang="en-US" sz="2400" dirty="0">
              <a:solidFill>
                <a:srgbClr val="272525"/>
              </a:solidFill>
              <a:latin typeface="Times New Roman" panose="02020603050405020304" charset="0"/>
              <a:ea typeface="Inter" panose="02000503000000020004" pitchFamily="34" charset="-122"/>
              <a:cs typeface="Times New Roman" panose="02020603050405020304" charset="0"/>
            </a:endParaRPr>
          </a:p>
        </p:txBody>
      </p:sp>
      <p:sp>
        <p:nvSpPr>
          <p:cNvPr id="49" name="Shape 13"/>
          <p:cNvSpPr/>
          <p:nvPr/>
        </p:nvSpPr>
        <p:spPr>
          <a:xfrm>
            <a:off x="12171680" y="7275830"/>
            <a:ext cx="5507355" cy="1999615"/>
          </a:xfrm>
          <a:prstGeom prst="roundRect">
            <a:avLst>
              <a:gd name="adj" fmla="val 5638"/>
            </a:avLst>
          </a:prstGeom>
          <a:solidFill>
            <a:srgbClr val="B6D6FC"/>
          </a:solidFill>
        </p:spPr>
      </p:sp>
      <p:sp>
        <p:nvSpPr>
          <p:cNvPr id="50" name="Text 14"/>
          <p:cNvSpPr/>
          <p:nvPr/>
        </p:nvSpPr>
        <p:spPr>
          <a:xfrm>
            <a:off x="12908915" y="7391400"/>
            <a:ext cx="4493260" cy="125666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  <a:sym typeface="+mn-ea"/>
              </a:rPr>
              <a:t>Radiocephalic fistulas, the preferred first-choice access — account for only 11.72%</a:t>
            </a:r>
          </a:p>
          <a:p>
            <a:pPr marL="0" indent="457200" algn="l">
              <a:lnSpc>
                <a:spcPts val="285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  <a:sym typeface="+mn-ea"/>
              </a:rPr>
              <a:t>May indicate a window for earlier surgical planning.</a:t>
            </a:r>
            <a:endParaRPr lang="en-US" sz="2400" dirty="0">
              <a:solidFill>
                <a:srgbClr val="000000"/>
              </a:solidFill>
              <a:latin typeface="Times New Roman" panose="02020603050405020304" charset="0"/>
              <a:ea typeface="Inter" panose="02000503000000020004" pitchFamily="34" charset="-122"/>
              <a:cs typeface="Times New Roman" panose="02020603050405020304" charset="0"/>
            </a:endParaRPr>
          </a:p>
          <a:p>
            <a:pPr marL="0" indent="0" algn="l">
              <a:lnSpc>
                <a:spcPts val="2850"/>
              </a:lnSpc>
              <a:buNone/>
            </a:pPr>
            <a:endParaRPr lang="en-US" sz="2400" dirty="0">
              <a:solidFill>
                <a:srgbClr val="000000"/>
              </a:solidFill>
              <a:latin typeface="Times New Roman" panose="02020603050405020304" charset="0"/>
              <a:ea typeface="Inter" panose="02000503000000020004" pitchFamily="34" charset="-122"/>
              <a:cs typeface="Times New Roman" panose="02020603050405020304" charset="0"/>
            </a:endParaRPr>
          </a:p>
        </p:txBody>
      </p:sp>
      <p:pic>
        <p:nvPicPr>
          <p:cNvPr id="51" name="Image 4" descr="preencoded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2345035" y="7429500"/>
            <a:ext cx="410845" cy="328930"/>
          </a:xfrm>
          <a:prstGeom prst="rect">
            <a:avLst/>
          </a:prstGeom>
        </p:spPr>
      </p:pic>
      <p:sp>
        <p:nvSpPr>
          <p:cNvPr id="52" name="Shape 1"/>
          <p:cNvSpPr/>
          <p:nvPr>
            <p:custDataLst>
              <p:tags r:id="rId11"/>
            </p:custDataLst>
          </p:nvPr>
        </p:nvSpPr>
        <p:spPr>
          <a:xfrm>
            <a:off x="3036570" y="3628390"/>
            <a:ext cx="2827655" cy="388620"/>
          </a:xfrm>
          <a:prstGeom prst="roundRect">
            <a:avLst>
              <a:gd name="adj" fmla="val 82353"/>
            </a:avLst>
          </a:prstGeom>
          <a:solidFill>
            <a:srgbClr val="FFFFFF">
              <a:alpha val="20000"/>
            </a:srgbClr>
          </a:solidFill>
          <a:ln w="7620">
            <a:solidFill>
              <a:srgbClr val="000000"/>
            </a:solidFill>
            <a:prstDash val="solid"/>
          </a:ln>
        </p:spPr>
      </p:sp>
      <p:pic>
        <p:nvPicPr>
          <p:cNvPr id="53" name="Image 1" descr="preencoded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3158609" y="3708519"/>
            <a:ext cx="228600" cy="228600"/>
          </a:xfrm>
          <a:prstGeom prst="rect">
            <a:avLst/>
          </a:prstGeom>
        </p:spPr>
      </p:pic>
      <p:sp>
        <p:nvSpPr>
          <p:cNvPr id="54" name="Text 2"/>
          <p:cNvSpPr/>
          <p:nvPr>
            <p:custDataLst>
              <p:tags r:id="rId13"/>
            </p:custDataLst>
          </p:nvPr>
        </p:nvSpPr>
        <p:spPr>
          <a:xfrm>
            <a:off x="3509010" y="3674110"/>
            <a:ext cx="1922145" cy="2971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Times New Roman" panose="02020603050405020304" charset="0"/>
                <a:cs typeface="Times New Roman" panose="02020603050405020304" charset="0"/>
              </a:rPr>
              <a:t>AVF </a:t>
            </a:r>
            <a:r>
              <a:rPr lang="en-US" sz="2200" b="1" dirty="0">
                <a:solidFill>
                  <a:srgbClr val="272525"/>
                </a:solidFill>
                <a:latin typeface="Times New Roman" panose="02020603050405020304" charset="0"/>
                <a:cs typeface="Times New Roman" panose="02020603050405020304" charset="0"/>
              </a:rPr>
              <a:t>75.12%</a:t>
            </a:r>
          </a:p>
        </p:txBody>
      </p:sp>
      <p:sp>
        <p:nvSpPr>
          <p:cNvPr id="59" name="Shape 9"/>
          <p:cNvSpPr/>
          <p:nvPr>
            <p:custDataLst>
              <p:tags r:id="rId14"/>
            </p:custDataLst>
          </p:nvPr>
        </p:nvSpPr>
        <p:spPr>
          <a:xfrm>
            <a:off x="3036570" y="4146550"/>
            <a:ext cx="2827655" cy="388620"/>
          </a:xfrm>
          <a:prstGeom prst="roundRect">
            <a:avLst>
              <a:gd name="adj" fmla="val 82353"/>
            </a:avLst>
          </a:prstGeom>
          <a:solidFill>
            <a:srgbClr val="FFFFFF">
              <a:alpha val="20000"/>
            </a:srgbClr>
          </a:solidFill>
          <a:ln w="7620">
            <a:solidFill>
              <a:srgbClr val="000000"/>
            </a:solidFill>
            <a:prstDash val="solid"/>
          </a:ln>
        </p:spPr>
      </p:sp>
      <p:pic>
        <p:nvPicPr>
          <p:cNvPr id="60" name="Image 3" descr="preencoded.pn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3158609" y="4226679"/>
            <a:ext cx="228600" cy="228600"/>
          </a:xfrm>
          <a:prstGeom prst="rect">
            <a:avLst/>
          </a:prstGeom>
        </p:spPr>
      </p:pic>
      <p:sp>
        <p:nvSpPr>
          <p:cNvPr id="61" name="Text 10"/>
          <p:cNvSpPr/>
          <p:nvPr>
            <p:custDataLst>
              <p:tags r:id="rId16"/>
            </p:custDataLst>
          </p:nvPr>
        </p:nvSpPr>
        <p:spPr>
          <a:xfrm>
            <a:off x="3509129" y="4192389"/>
            <a:ext cx="2503408" cy="2971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Times New Roman" panose="02020603050405020304" charset="0"/>
                <a:cs typeface="Times New Roman" panose="02020603050405020304" charset="0"/>
              </a:rPr>
              <a:t>CVC 24.88%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8"/>
          <p:cNvSpPr/>
          <p:nvPr/>
        </p:nvSpPr>
        <p:spPr>
          <a:xfrm>
            <a:off x="9784080" y="3060065"/>
            <a:ext cx="7793990" cy="1600200"/>
          </a:xfrm>
          <a:prstGeom prst="roundRect">
            <a:avLst>
              <a:gd name="adj" fmla="val 5638"/>
            </a:avLst>
          </a:prstGeom>
          <a:solidFill>
            <a:srgbClr val="C7C9EA"/>
          </a:solidFill>
        </p:spPr>
      </p:sp>
      <p:sp>
        <p:nvSpPr>
          <p:cNvPr id="2" name="Text 0"/>
          <p:cNvSpPr/>
          <p:nvPr/>
        </p:nvSpPr>
        <p:spPr>
          <a:xfrm>
            <a:off x="869990" y="1740892"/>
            <a:ext cx="7123509" cy="70877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00" b="1" dirty="0">
                <a:solidFill>
                  <a:srgbClr val="000000"/>
                </a:solidFill>
                <a:latin typeface="Times New Roman" panose="02020603050405020304" charset="0"/>
                <a:ea typeface="Inter Bold" pitchFamily="34" charset="-122"/>
                <a:cs typeface="Times New Roman" panose="02020603050405020304" charset="0"/>
              </a:rPr>
              <a:t>District-Level Distribution</a:t>
            </a:r>
          </a:p>
        </p:txBody>
      </p:sp>
      <p:sp>
        <p:nvSpPr>
          <p:cNvPr id="9" name="Text 6"/>
          <p:cNvSpPr/>
          <p:nvPr/>
        </p:nvSpPr>
        <p:spPr>
          <a:xfrm>
            <a:off x="9809321" y="2615962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charset="0"/>
                <a:ea typeface="Inter Bold" pitchFamily="34" charset="-122"/>
                <a:cs typeface="Times New Roman" panose="02020603050405020304" charset="0"/>
              </a:rPr>
              <a:t>Geographic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charset="0"/>
                <a:ea typeface="Inter Bold" pitchFamily="34" charset="-122"/>
                <a:cs typeface="Times New Roman" panose="02020603050405020304" charset="0"/>
              </a:rPr>
              <a:t>Reach</a:t>
            </a:r>
          </a:p>
        </p:txBody>
      </p:sp>
      <p:sp>
        <p:nvSpPr>
          <p:cNvPr id="10" name="Text 7"/>
          <p:cNvSpPr/>
          <p:nvPr/>
        </p:nvSpPr>
        <p:spPr>
          <a:xfrm>
            <a:off x="9809480" y="3197225"/>
            <a:ext cx="7768590" cy="145161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457200" lvl="1" indent="0" algn="l">
              <a:lnSpc>
                <a:spcPts val="285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All five districts of the Northern Province represented. Vavuniya and Jaffna account for </a:t>
            </a:r>
            <a:r>
              <a:rPr lang="en-US" sz="2400" b="1" dirty="0">
                <a:solidFill>
                  <a:srgbClr val="4950BC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63.3%</a:t>
            </a:r>
            <a:r>
              <a:rPr lang="en-US" sz="2400" dirty="0">
                <a:solidFill>
                  <a:srgbClr val="272525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 of the cohort — reflecting higher population</a:t>
            </a:r>
          </a:p>
        </p:txBody>
      </p:sp>
      <p:sp>
        <p:nvSpPr>
          <p:cNvPr id="11" name="Shape 8"/>
          <p:cNvSpPr/>
          <p:nvPr/>
        </p:nvSpPr>
        <p:spPr>
          <a:xfrm>
            <a:off x="9796145" y="4904105"/>
            <a:ext cx="7781925" cy="4373245"/>
          </a:xfrm>
          <a:prstGeom prst="roundRect">
            <a:avLst>
              <a:gd name="adj" fmla="val 5638"/>
            </a:avLst>
          </a:prstGeom>
          <a:solidFill>
            <a:srgbClr val="C7C9EA"/>
          </a:solidFill>
        </p:spPr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9935" y="5247958"/>
            <a:ext cx="283488" cy="226814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10330815" y="5187315"/>
            <a:ext cx="7020560" cy="10890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Vavuniya district shows overrepresentation.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 </a:t>
            </a:r>
          </a:p>
          <a:p>
            <a:pPr marL="0" indent="0" algn="l">
              <a:lnSpc>
                <a:spcPts val="2850"/>
              </a:lnSpc>
              <a:buNone/>
            </a:pPr>
            <a:r>
              <a:rPr lang="en-US" altLang="en-GB" sz="2400" dirty="0">
                <a:solidFill>
                  <a:srgbClr val="000000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Dialysis distribution likely reflects referral concentration (Vavuniya as a hub) , possibilities are</a:t>
            </a:r>
          </a:p>
          <a:p>
            <a:pPr marL="0" indent="0" algn="l">
              <a:lnSpc>
                <a:spcPts val="2850"/>
              </a:lnSpc>
              <a:buNone/>
            </a:pPr>
            <a:endParaRPr lang="en-US" altLang="en-GB" sz="2400" dirty="0">
              <a:solidFill>
                <a:srgbClr val="000000"/>
              </a:solidFill>
              <a:latin typeface="Times New Roman" panose="02020603050405020304" charset="0"/>
              <a:ea typeface="Inter" panose="02000503000000020004" pitchFamily="34" charset="-122"/>
              <a:cs typeface="Times New Roman" panose="02020603050405020304" charset="0"/>
            </a:endParaRPr>
          </a:p>
          <a:p>
            <a:pPr marL="342900" indent="-342900" algn="l">
              <a:lnSpc>
                <a:spcPts val="2850"/>
              </a:lnSpc>
              <a:buFont typeface="Arial" panose="020B0604020202020204" pitchFamily="34" charset="0"/>
              <a:buChar char="•"/>
            </a:pPr>
            <a:r>
              <a:rPr lang="en-US" altLang="en-GB" sz="2400" dirty="0">
                <a:solidFill>
                  <a:srgbClr val="000000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Inequities in access, with peripheral districts presenting later as ESRD while Jaffna benefits from earlier CKD detection.</a:t>
            </a:r>
          </a:p>
          <a:p>
            <a:pPr marL="342900" indent="-342900" algn="l">
              <a:lnSpc>
                <a:spcPts val="2850"/>
              </a:lnSpc>
              <a:buFont typeface="Arial" panose="020B0604020202020204" pitchFamily="34" charset="0"/>
              <a:buChar char="•"/>
            </a:pPr>
            <a:endParaRPr lang="en-US" altLang="en-GB" sz="2400" dirty="0">
              <a:solidFill>
                <a:srgbClr val="000000"/>
              </a:solidFill>
              <a:latin typeface="Times New Roman" panose="02020603050405020304" charset="0"/>
              <a:ea typeface="Inter" panose="02000503000000020004" pitchFamily="34" charset="-122"/>
              <a:cs typeface="Times New Roman" panose="02020603050405020304" charset="0"/>
            </a:endParaRPr>
          </a:p>
          <a:p>
            <a:pPr marL="342900" indent="-342900" algn="l">
              <a:lnSpc>
                <a:spcPts val="2850"/>
              </a:lnSpc>
              <a:buFont typeface="Arial" panose="020B0604020202020204" pitchFamily="34" charset="0"/>
              <a:buChar char="•"/>
            </a:pPr>
            <a:r>
              <a:rPr lang="en-US" altLang="en-GB" sz="2400" dirty="0">
                <a:solidFill>
                  <a:srgbClr val="000000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True epidemiological variation (e.g., CKDu burden) </a:t>
            </a:r>
          </a:p>
          <a:p>
            <a:pPr marL="0" indent="457200" algn="l">
              <a:lnSpc>
                <a:spcPts val="2850"/>
              </a:lnSpc>
              <a:buNone/>
            </a:pPr>
            <a:r>
              <a:rPr lang="en-US" altLang="en-GB" sz="2400" dirty="0">
                <a:solidFill>
                  <a:srgbClr val="000000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But the data represent treated cases rather than actual 	population prevalence.</a:t>
            </a:r>
          </a:p>
        </p:txBody>
      </p:sp>
      <p:graphicFrame>
        <p:nvGraphicFramePr>
          <p:cNvPr id="3" name="Chart 2"/>
          <p:cNvGraphicFramePr/>
          <p:nvPr/>
        </p:nvGraphicFramePr>
        <p:xfrm>
          <a:off x="320040" y="2968625"/>
          <a:ext cx="8902700" cy="6233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6642" y="1810464"/>
            <a:ext cx="9138404" cy="67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3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charset="0"/>
                <a:ea typeface="Inter Bold" pitchFamily="34" charset="-122"/>
                <a:cs typeface="Times New Roman" panose="02020603050405020304" charset="0"/>
              </a:rPr>
              <a:t>Global AVF utilisation benchmarks</a:t>
            </a:r>
          </a:p>
        </p:txBody>
      </p:sp>
      <p:sp>
        <p:nvSpPr>
          <p:cNvPr id="3" name="Shape 1"/>
          <p:cNvSpPr/>
          <p:nvPr/>
        </p:nvSpPr>
        <p:spPr>
          <a:xfrm>
            <a:off x="756920" y="2774950"/>
            <a:ext cx="15226030" cy="4644390"/>
          </a:xfrm>
          <a:prstGeom prst="roundRect">
            <a:avLst>
              <a:gd name="adj" fmla="val 2108"/>
            </a:avLst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sp>
      <p:sp>
        <p:nvSpPr>
          <p:cNvPr id="4" name="Text 2"/>
          <p:cNvSpPr/>
          <p:nvPr/>
        </p:nvSpPr>
        <p:spPr>
          <a:xfrm>
            <a:off x="980480" y="2913856"/>
            <a:ext cx="612100" cy="3377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400" b="1" dirty="0">
                <a:solidFill>
                  <a:srgbClr val="272525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Rank</a:t>
            </a:r>
          </a:p>
        </p:txBody>
      </p:sp>
      <p:sp>
        <p:nvSpPr>
          <p:cNvPr id="5" name="Text 3"/>
          <p:cNvSpPr/>
          <p:nvPr/>
        </p:nvSpPr>
        <p:spPr>
          <a:xfrm>
            <a:off x="2032397" y="2913856"/>
            <a:ext cx="2442567" cy="3377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400" b="1" dirty="0">
                <a:solidFill>
                  <a:srgbClr val="272525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Region</a:t>
            </a:r>
          </a:p>
        </p:txBody>
      </p:sp>
      <p:sp>
        <p:nvSpPr>
          <p:cNvPr id="6" name="Text 4"/>
          <p:cNvSpPr/>
          <p:nvPr/>
        </p:nvSpPr>
        <p:spPr>
          <a:xfrm>
            <a:off x="5981581" y="2913856"/>
            <a:ext cx="2180511" cy="3377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400" b="1" dirty="0">
                <a:solidFill>
                  <a:srgbClr val="272525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AVF Prevalence</a:t>
            </a:r>
          </a:p>
        </p:txBody>
      </p:sp>
      <p:sp>
        <p:nvSpPr>
          <p:cNvPr id="7" name="Text 5"/>
          <p:cNvSpPr/>
          <p:nvPr/>
        </p:nvSpPr>
        <p:spPr>
          <a:xfrm>
            <a:off x="8601908" y="2913856"/>
            <a:ext cx="6114931" cy="3377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400" b="1" dirty="0">
                <a:solidFill>
                  <a:srgbClr val="272525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Key contextual note</a:t>
            </a:r>
          </a:p>
        </p:txBody>
      </p:sp>
      <p:sp>
        <p:nvSpPr>
          <p:cNvPr id="8" name="Text 6"/>
          <p:cNvSpPr/>
          <p:nvPr/>
        </p:nvSpPr>
        <p:spPr>
          <a:xfrm>
            <a:off x="980480" y="3521670"/>
            <a:ext cx="612100" cy="3454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 1</a:t>
            </a:r>
          </a:p>
        </p:txBody>
      </p:sp>
      <p:sp>
        <p:nvSpPr>
          <p:cNvPr id="9" name="Text 7"/>
          <p:cNvSpPr/>
          <p:nvPr/>
        </p:nvSpPr>
        <p:spPr>
          <a:xfrm>
            <a:off x="2032397" y="3521670"/>
            <a:ext cx="2442567" cy="3377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Japan / East Asia</a:t>
            </a:r>
          </a:p>
        </p:txBody>
      </p:sp>
      <p:sp>
        <p:nvSpPr>
          <p:cNvPr id="10" name="Text 8"/>
          <p:cNvSpPr/>
          <p:nvPr/>
        </p:nvSpPr>
        <p:spPr>
          <a:xfrm>
            <a:off x="5981581" y="3521670"/>
            <a:ext cx="2180511" cy="3377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&gt;75–90%</a:t>
            </a:r>
          </a:p>
        </p:txBody>
      </p:sp>
      <p:sp>
        <p:nvSpPr>
          <p:cNvPr id="11" name="Text 9"/>
          <p:cNvSpPr/>
          <p:nvPr/>
        </p:nvSpPr>
        <p:spPr>
          <a:xfrm>
            <a:off x="8601908" y="3521670"/>
            <a:ext cx="6114931" cy="3377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Global benchmark; integrated CKD care pathways</a:t>
            </a:r>
          </a:p>
        </p:txBody>
      </p:sp>
      <p:sp>
        <p:nvSpPr>
          <p:cNvPr id="12" name="Text 10"/>
          <p:cNvSpPr/>
          <p:nvPr/>
        </p:nvSpPr>
        <p:spPr>
          <a:xfrm>
            <a:off x="980480" y="4137104"/>
            <a:ext cx="612100" cy="3454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 2</a:t>
            </a:r>
          </a:p>
        </p:txBody>
      </p:sp>
      <p:sp>
        <p:nvSpPr>
          <p:cNvPr id="13" name="Text 11"/>
          <p:cNvSpPr/>
          <p:nvPr/>
        </p:nvSpPr>
        <p:spPr>
          <a:xfrm>
            <a:off x="2032397" y="4137104"/>
            <a:ext cx="2442567" cy="3377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Western Europe</a:t>
            </a:r>
          </a:p>
        </p:txBody>
      </p:sp>
      <p:sp>
        <p:nvSpPr>
          <p:cNvPr id="14" name="Text 12"/>
          <p:cNvSpPr/>
          <p:nvPr/>
        </p:nvSpPr>
        <p:spPr>
          <a:xfrm>
            <a:off x="5981581" y="4137104"/>
            <a:ext cx="2180511" cy="3377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~60–80%</a:t>
            </a:r>
          </a:p>
        </p:txBody>
      </p:sp>
      <p:sp>
        <p:nvSpPr>
          <p:cNvPr id="15" name="Text 13"/>
          <p:cNvSpPr/>
          <p:nvPr/>
        </p:nvSpPr>
        <p:spPr>
          <a:xfrm>
            <a:off x="8601908" y="4137104"/>
            <a:ext cx="6114931" cy="3377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Organised CKD referral and surgical access networks</a:t>
            </a:r>
          </a:p>
        </p:txBody>
      </p:sp>
      <p:sp>
        <p:nvSpPr>
          <p:cNvPr id="16" name="Text 14"/>
          <p:cNvSpPr/>
          <p:nvPr/>
        </p:nvSpPr>
        <p:spPr>
          <a:xfrm>
            <a:off x="980480" y="4752538"/>
            <a:ext cx="612100" cy="3454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3</a:t>
            </a:r>
          </a:p>
        </p:txBody>
      </p:sp>
      <p:sp>
        <p:nvSpPr>
          <p:cNvPr id="17" name="Text 15"/>
          <p:cNvSpPr/>
          <p:nvPr/>
        </p:nvSpPr>
        <p:spPr>
          <a:xfrm>
            <a:off x="2032397" y="4752538"/>
            <a:ext cx="2442567" cy="3377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Russia / Eastern Europe</a:t>
            </a:r>
          </a:p>
        </p:txBody>
      </p:sp>
      <p:sp>
        <p:nvSpPr>
          <p:cNvPr id="18" name="Text 16"/>
          <p:cNvSpPr/>
          <p:nvPr/>
        </p:nvSpPr>
        <p:spPr>
          <a:xfrm>
            <a:off x="5981581" y="4752538"/>
            <a:ext cx="2180511" cy="3377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~50–75%</a:t>
            </a:r>
          </a:p>
        </p:txBody>
      </p:sp>
      <p:sp>
        <p:nvSpPr>
          <p:cNvPr id="19" name="Text 17"/>
          <p:cNvSpPr/>
          <p:nvPr/>
        </p:nvSpPr>
        <p:spPr>
          <a:xfrm>
            <a:off x="8601908" y="4752538"/>
            <a:ext cx="6114931" cy="3377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Strong AVF adoption despite infrastructure variability</a:t>
            </a:r>
          </a:p>
        </p:txBody>
      </p:sp>
      <p:sp>
        <p:nvSpPr>
          <p:cNvPr id="20" name="Text 18"/>
          <p:cNvSpPr/>
          <p:nvPr/>
        </p:nvSpPr>
        <p:spPr>
          <a:xfrm>
            <a:off x="980480" y="5367973"/>
            <a:ext cx="612100" cy="3454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⚠️</a:t>
            </a:r>
          </a:p>
        </p:txBody>
      </p:sp>
      <p:sp>
        <p:nvSpPr>
          <p:cNvPr id="21" name="Text 19"/>
          <p:cNvSpPr/>
          <p:nvPr/>
        </p:nvSpPr>
        <p:spPr>
          <a:xfrm>
            <a:off x="2032397" y="5367973"/>
            <a:ext cx="2442567" cy="3377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Latin America</a:t>
            </a:r>
          </a:p>
        </p:txBody>
      </p:sp>
      <p:sp>
        <p:nvSpPr>
          <p:cNvPr id="22" name="Text 20"/>
          <p:cNvSpPr/>
          <p:nvPr/>
        </p:nvSpPr>
        <p:spPr>
          <a:xfrm>
            <a:off x="5981581" y="5367973"/>
            <a:ext cx="2180511" cy="3377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&lt;30–50%</a:t>
            </a:r>
          </a:p>
        </p:txBody>
      </p:sp>
      <p:sp>
        <p:nvSpPr>
          <p:cNvPr id="23" name="Text 21"/>
          <p:cNvSpPr/>
          <p:nvPr/>
        </p:nvSpPr>
        <p:spPr>
          <a:xfrm>
            <a:off x="8601908" y="5367973"/>
            <a:ext cx="6114931" cy="3377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Variable health systems; fragmented access planning</a:t>
            </a:r>
          </a:p>
        </p:txBody>
      </p:sp>
      <p:sp>
        <p:nvSpPr>
          <p:cNvPr id="24" name="Text 22"/>
          <p:cNvSpPr/>
          <p:nvPr/>
        </p:nvSpPr>
        <p:spPr>
          <a:xfrm>
            <a:off x="980480" y="5983407"/>
            <a:ext cx="612100" cy="3454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⚠️</a:t>
            </a:r>
          </a:p>
        </p:txBody>
      </p:sp>
      <p:sp>
        <p:nvSpPr>
          <p:cNvPr id="25" name="Text 23"/>
          <p:cNvSpPr/>
          <p:nvPr/>
        </p:nvSpPr>
        <p:spPr>
          <a:xfrm>
            <a:off x="2032397" y="5983407"/>
            <a:ext cx="2442567" cy="3377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South Asia</a:t>
            </a:r>
          </a:p>
        </p:txBody>
      </p:sp>
      <p:sp>
        <p:nvSpPr>
          <p:cNvPr id="26" name="Text 24"/>
          <p:cNvSpPr/>
          <p:nvPr/>
        </p:nvSpPr>
        <p:spPr>
          <a:xfrm>
            <a:off x="5981581" y="5983407"/>
            <a:ext cx="2180511" cy="3377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&lt;30%</a:t>
            </a:r>
          </a:p>
        </p:txBody>
      </p:sp>
      <p:sp>
        <p:nvSpPr>
          <p:cNvPr id="27" name="Text 25"/>
          <p:cNvSpPr/>
          <p:nvPr/>
        </p:nvSpPr>
        <p:spPr>
          <a:xfrm>
            <a:off x="8601908" y="5983407"/>
            <a:ext cx="6114931" cy="3377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Late CKD diagnosis; limited surgical capacity</a:t>
            </a:r>
          </a:p>
        </p:txBody>
      </p:sp>
      <p:sp>
        <p:nvSpPr>
          <p:cNvPr id="28" name="Text 26"/>
          <p:cNvSpPr/>
          <p:nvPr/>
        </p:nvSpPr>
        <p:spPr>
          <a:xfrm>
            <a:off x="980480" y="6598841"/>
            <a:ext cx="612100" cy="3454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⚠️</a:t>
            </a:r>
          </a:p>
        </p:txBody>
      </p:sp>
      <p:sp>
        <p:nvSpPr>
          <p:cNvPr id="29" name="Text 27"/>
          <p:cNvSpPr/>
          <p:nvPr/>
        </p:nvSpPr>
        <p:spPr>
          <a:xfrm>
            <a:off x="2032397" y="6598841"/>
            <a:ext cx="2442567" cy="3377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Africa</a:t>
            </a:r>
          </a:p>
        </p:txBody>
      </p:sp>
      <p:sp>
        <p:nvSpPr>
          <p:cNvPr id="30" name="Text 28"/>
          <p:cNvSpPr/>
          <p:nvPr/>
        </p:nvSpPr>
        <p:spPr>
          <a:xfrm>
            <a:off x="5981581" y="6598841"/>
            <a:ext cx="2180511" cy="3377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&lt;10–25%</a:t>
            </a:r>
          </a:p>
        </p:txBody>
      </p:sp>
      <p:sp>
        <p:nvSpPr>
          <p:cNvPr id="31" name="Text 29"/>
          <p:cNvSpPr/>
          <p:nvPr/>
        </p:nvSpPr>
        <p:spPr>
          <a:xfrm>
            <a:off x="8601908" y="6598841"/>
            <a:ext cx="6114931" cy="3377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Severe catheter dependence; critical resource constraints</a:t>
            </a:r>
          </a:p>
        </p:txBody>
      </p:sp>
      <p:sp>
        <p:nvSpPr>
          <p:cNvPr id="32" name="Shape 30"/>
          <p:cNvSpPr/>
          <p:nvPr/>
        </p:nvSpPr>
        <p:spPr>
          <a:xfrm>
            <a:off x="2052042" y="8686483"/>
            <a:ext cx="13117116" cy="1228844"/>
          </a:xfrm>
          <a:prstGeom prst="roundRect">
            <a:avLst>
              <a:gd name="adj" fmla="val 7389"/>
            </a:avLst>
          </a:prstGeom>
          <a:solidFill>
            <a:srgbClr val="B6FCB8"/>
          </a:solidFill>
        </p:spPr>
      </p:sp>
      <p:pic>
        <p:nvPicPr>
          <p:cNvPr id="3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8141" y="9011166"/>
            <a:ext cx="270153" cy="216098"/>
          </a:xfrm>
          <a:prstGeom prst="rect">
            <a:avLst/>
          </a:prstGeom>
        </p:spPr>
      </p:pic>
      <p:sp>
        <p:nvSpPr>
          <p:cNvPr id="34" name="Text 31"/>
          <p:cNvSpPr/>
          <p:nvPr/>
        </p:nvSpPr>
        <p:spPr>
          <a:xfrm>
            <a:off x="2754392" y="8946396"/>
            <a:ext cx="12198668" cy="67556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Northern Province, Sri Lanka (this study): 75.1%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 — exceeds South Asian norms and aligns with Western European benchmarks, despite a resource-constrained setting.</a:t>
            </a:r>
          </a:p>
        </p:txBody>
      </p:sp>
      <p:sp>
        <p:nvSpPr>
          <p:cNvPr id="35" name="Text 31"/>
          <p:cNvSpPr/>
          <p:nvPr/>
        </p:nvSpPr>
        <p:spPr>
          <a:xfrm>
            <a:off x="1585992" y="7508756"/>
            <a:ext cx="12198668" cy="67556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b="1" dirty="0">
                <a:solidFill>
                  <a:srgbClr val="000000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Source: </a:t>
            </a:r>
            <a:r>
              <a:rPr lang="en-US" altLang="en-GB" dirty="0">
                <a:solidFill>
                  <a:srgbClr val="000000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Ghimire A, Shah S, Chauhan U, Ibrahim KS, Jindal KK, Kazancioglu R, et al. Global variations in funding and use of hemodialysis accesses: an international report using the ISN Global Kidney Health Atlas. BMC Nephrol. 2024;25(1):159. doi:10.1186/s12882-024-03593-z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0"/>
          <p:cNvSpPr/>
          <p:nvPr/>
        </p:nvSpPr>
        <p:spPr>
          <a:xfrm>
            <a:off x="731758" y="1784866"/>
            <a:ext cx="8550831" cy="65341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1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charset="0"/>
                <a:ea typeface="Inter Bold" pitchFamily="34" charset="-122"/>
                <a:cs typeface="Times New Roman" panose="02020603050405020304" charset="0"/>
              </a:rPr>
              <a:t>Conclusions &amp; Recommendations</a:t>
            </a:r>
          </a:p>
        </p:txBody>
      </p:sp>
      <p:sp>
        <p:nvSpPr>
          <p:cNvPr id="18" name="Shape 1"/>
          <p:cNvSpPr/>
          <p:nvPr>
            <p:custDataLst>
              <p:tags r:id="rId1"/>
            </p:custDataLst>
          </p:nvPr>
        </p:nvSpPr>
        <p:spPr>
          <a:xfrm>
            <a:off x="1112520" y="2929890"/>
            <a:ext cx="6487160" cy="1640840"/>
          </a:xfrm>
          <a:prstGeom prst="roundRect">
            <a:avLst>
              <a:gd name="adj" fmla="val 5784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9" name="Text 2"/>
          <p:cNvSpPr/>
          <p:nvPr>
            <p:custDataLst>
              <p:tags r:id="rId2"/>
            </p:custDataLst>
          </p:nvPr>
        </p:nvSpPr>
        <p:spPr>
          <a:xfrm>
            <a:off x="1329452" y="3269099"/>
            <a:ext cx="2681645" cy="32658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3200" b="1" dirty="0">
                <a:solidFill>
                  <a:srgbClr val="272525"/>
                </a:solidFill>
                <a:latin typeface="Times New Roman" panose="02020603050405020304" charset="0"/>
                <a:ea typeface="Inter Bold" pitchFamily="34" charset="-122"/>
                <a:cs typeface="Times New Roman" panose="02020603050405020304" charset="0"/>
              </a:rPr>
              <a:t>75.1% AVF Utilisation</a:t>
            </a:r>
          </a:p>
        </p:txBody>
      </p:sp>
      <p:sp>
        <p:nvSpPr>
          <p:cNvPr id="20" name="Text 3"/>
          <p:cNvSpPr/>
          <p:nvPr>
            <p:custDataLst>
              <p:tags r:id="rId3"/>
            </p:custDataLst>
          </p:nvPr>
        </p:nvSpPr>
        <p:spPr>
          <a:xfrm>
            <a:off x="1329452" y="3711297"/>
            <a:ext cx="6053614" cy="64269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Exceeds South Asian norms; comparable to Western Europe despite resource constraints</a:t>
            </a:r>
          </a:p>
        </p:txBody>
      </p:sp>
      <p:sp>
        <p:nvSpPr>
          <p:cNvPr id="21" name="Shape 4"/>
          <p:cNvSpPr/>
          <p:nvPr>
            <p:custDataLst>
              <p:tags r:id="rId4"/>
            </p:custDataLst>
          </p:nvPr>
        </p:nvSpPr>
        <p:spPr>
          <a:xfrm>
            <a:off x="10383520" y="2940050"/>
            <a:ext cx="6487160" cy="1630680"/>
          </a:xfrm>
          <a:prstGeom prst="roundRect">
            <a:avLst>
              <a:gd name="adj" fmla="val 5784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22" name="Text 5"/>
          <p:cNvSpPr/>
          <p:nvPr>
            <p:custDataLst>
              <p:tags r:id="rId5"/>
            </p:custDataLst>
          </p:nvPr>
        </p:nvSpPr>
        <p:spPr>
          <a:xfrm>
            <a:off x="10600015" y="3269099"/>
            <a:ext cx="3892034" cy="32658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3200" b="1" dirty="0">
                <a:solidFill>
                  <a:srgbClr val="272525"/>
                </a:solidFill>
                <a:latin typeface="Times New Roman" panose="02020603050405020304" charset="0"/>
                <a:ea typeface="Inter Bold" pitchFamily="34" charset="-122"/>
                <a:cs typeface="Times New Roman" panose="02020603050405020304" charset="0"/>
              </a:rPr>
              <a:t>Catheter Dependence Persists</a:t>
            </a:r>
          </a:p>
        </p:txBody>
      </p:sp>
      <p:sp>
        <p:nvSpPr>
          <p:cNvPr id="23" name="Text 6"/>
          <p:cNvSpPr/>
          <p:nvPr>
            <p:custDataLst>
              <p:tags r:id="rId6"/>
            </p:custDataLst>
          </p:nvPr>
        </p:nvSpPr>
        <p:spPr>
          <a:xfrm>
            <a:off x="10600055" y="3711575"/>
            <a:ext cx="5144135" cy="32131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24.9% remain on CVC — targeted intervention </a:t>
            </a:r>
          </a:p>
          <a:p>
            <a:pPr marL="0" indent="0" algn="l">
              <a:lnSpc>
                <a:spcPts val="250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is warranted</a:t>
            </a:r>
          </a:p>
        </p:txBody>
      </p:sp>
      <p:sp>
        <p:nvSpPr>
          <p:cNvPr id="24" name="Shape 7"/>
          <p:cNvSpPr/>
          <p:nvPr>
            <p:custDataLst>
              <p:tags r:id="rId7"/>
            </p:custDataLst>
          </p:nvPr>
        </p:nvSpPr>
        <p:spPr>
          <a:xfrm>
            <a:off x="1112520" y="4992370"/>
            <a:ext cx="6487160" cy="1744980"/>
          </a:xfrm>
          <a:prstGeom prst="roundRect">
            <a:avLst>
              <a:gd name="adj" fmla="val 5784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25" name="Text 8"/>
          <p:cNvSpPr/>
          <p:nvPr>
            <p:custDataLst>
              <p:tags r:id="rId8"/>
            </p:custDataLst>
          </p:nvPr>
        </p:nvSpPr>
        <p:spPr>
          <a:xfrm>
            <a:off x="1329452" y="5208746"/>
            <a:ext cx="2613779" cy="32658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3200" b="1" dirty="0">
                <a:solidFill>
                  <a:srgbClr val="272525"/>
                </a:solidFill>
                <a:latin typeface="Times New Roman" panose="02020603050405020304" charset="0"/>
                <a:ea typeface="Inter Bold" pitchFamily="34" charset="-122"/>
                <a:cs typeface="Times New Roman" panose="02020603050405020304" charset="0"/>
              </a:rPr>
              <a:t>Earlier Referral</a:t>
            </a:r>
          </a:p>
        </p:txBody>
      </p:sp>
      <p:sp>
        <p:nvSpPr>
          <p:cNvPr id="26" name="Text 9"/>
          <p:cNvSpPr/>
          <p:nvPr>
            <p:custDataLst>
              <p:tags r:id="rId9"/>
            </p:custDataLst>
          </p:nvPr>
        </p:nvSpPr>
        <p:spPr>
          <a:xfrm>
            <a:off x="1329452" y="5650944"/>
            <a:ext cx="6053614" cy="64269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Low radiocephalic AVF rate signals need for timely nephrology referral and pre-dialysis access planning</a:t>
            </a:r>
          </a:p>
        </p:txBody>
      </p:sp>
      <p:sp>
        <p:nvSpPr>
          <p:cNvPr id="27" name="Text 12"/>
          <p:cNvSpPr/>
          <p:nvPr>
            <p:custDataLst>
              <p:tags r:id="rId10"/>
            </p:custDataLst>
          </p:nvPr>
        </p:nvSpPr>
        <p:spPr>
          <a:xfrm>
            <a:off x="10600015" y="5650944"/>
            <a:ext cx="6053733" cy="64269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endParaRPr lang="en-US" sz="2400" dirty="0">
              <a:solidFill>
                <a:srgbClr val="272525"/>
              </a:solidFill>
              <a:latin typeface="Times New Roman" panose="02020603050405020304" charset="0"/>
              <a:ea typeface="Inter" panose="02000503000000020004" pitchFamily="34" charset="-122"/>
              <a:cs typeface="Times New Roman" panose="02020603050405020304" charset="0"/>
            </a:endParaRPr>
          </a:p>
        </p:txBody>
      </p:sp>
      <p:sp>
        <p:nvSpPr>
          <p:cNvPr id="28" name="Shape 13"/>
          <p:cNvSpPr/>
          <p:nvPr>
            <p:custDataLst>
              <p:tags r:id="rId11"/>
            </p:custDataLst>
          </p:nvPr>
        </p:nvSpPr>
        <p:spPr>
          <a:xfrm>
            <a:off x="10442575" y="5072380"/>
            <a:ext cx="6442710" cy="1744980"/>
          </a:xfrm>
          <a:prstGeom prst="roundRect">
            <a:avLst>
              <a:gd name="adj" fmla="val 7370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29" name="Text 14"/>
          <p:cNvSpPr/>
          <p:nvPr>
            <p:custDataLst>
              <p:tags r:id="rId12"/>
            </p:custDataLst>
          </p:nvPr>
        </p:nvSpPr>
        <p:spPr>
          <a:xfrm>
            <a:off x="10561955" y="5694045"/>
            <a:ext cx="6260465" cy="111696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To preserve vessels. Routine preoperative </a:t>
            </a:r>
          </a:p>
          <a:p>
            <a:pPr marL="0" indent="0" algn="l">
              <a:lnSpc>
                <a:spcPts val="250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ultrasound mapping.</a:t>
            </a:r>
          </a:p>
        </p:txBody>
      </p:sp>
      <p:sp>
        <p:nvSpPr>
          <p:cNvPr id="30" name="Text 15"/>
          <p:cNvSpPr/>
          <p:nvPr/>
        </p:nvSpPr>
        <p:spPr>
          <a:xfrm>
            <a:off x="948452" y="7163713"/>
            <a:ext cx="12733496" cy="32135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1" name="Text 16"/>
          <p:cNvSpPr/>
          <p:nvPr/>
        </p:nvSpPr>
        <p:spPr>
          <a:xfrm>
            <a:off x="1121410" y="7645400"/>
            <a:ext cx="16212820" cy="6426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800" b="1" dirty="0">
                <a:solidFill>
                  <a:srgbClr val="272525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Continued efforts to optimise early referral and access planning are essential to further reduce catheter dependence in resource-constrained settings.</a:t>
            </a:r>
          </a:p>
        </p:txBody>
      </p:sp>
      <p:sp>
        <p:nvSpPr>
          <p:cNvPr id="32" name="Shape 17"/>
          <p:cNvSpPr/>
          <p:nvPr/>
        </p:nvSpPr>
        <p:spPr>
          <a:xfrm>
            <a:off x="807958" y="7428349"/>
            <a:ext cx="22860" cy="1076325"/>
          </a:xfrm>
          <a:prstGeom prst="rect">
            <a:avLst/>
          </a:prstGeom>
          <a:solidFill>
            <a:srgbClr val="4950BC"/>
          </a:solidFill>
          <a:ln w="28575">
            <a:solidFill>
              <a:schemeClr val="tx1"/>
            </a:solidFill>
          </a:ln>
        </p:spPr>
      </p:sp>
      <p:sp>
        <p:nvSpPr>
          <p:cNvPr id="33" name="Text 8"/>
          <p:cNvSpPr/>
          <p:nvPr>
            <p:custDataLst>
              <p:tags r:id="rId13"/>
            </p:custDataLst>
          </p:nvPr>
        </p:nvSpPr>
        <p:spPr>
          <a:xfrm>
            <a:off x="10599817" y="5288121"/>
            <a:ext cx="2613779" cy="32658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3200" b="1" dirty="0">
                <a:solidFill>
                  <a:srgbClr val="272525"/>
                </a:solidFill>
                <a:latin typeface="Times New Roman" panose="02020603050405020304" charset="0"/>
                <a:ea typeface="Inter Bold" pitchFamily="34" charset="-122"/>
                <a:cs typeface="Times New Roman" panose="02020603050405020304" charset="0"/>
              </a:rPr>
              <a:t>Pro</a:t>
            </a:r>
            <a:r>
              <a:rPr lang="en-US" sz="3200" b="1" dirty="0">
                <a:solidFill>
                  <a:srgbClr val="272525"/>
                </a:solidFill>
                <a:latin typeface="Times New Roman" panose="02020603050405020304" charset="0"/>
                <a:ea typeface="Inter Bold" pitchFamily="34" charset="-122"/>
                <a:cs typeface="Times New Roman" panose="02020603050405020304" charset="0"/>
                <a:sym typeface="+mn-ea"/>
              </a:rPr>
              <a:t>mote 'distal first' </a:t>
            </a:r>
            <a:endParaRPr lang="en-US" sz="3200" b="1" dirty="0">
              <a:solidFill>
                <a:srgbClr val="272525"/>
              </a:solidFill>
              <a:latin typeface="Times New Roman" panose="02020603050405020304" charset="0"/>
              <a:ea typeface="Inter Bold" pitchFamily="34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"/>
          <p:cNvSpPr/>
          <p:nvPr>
            <p:custDataLst>
              <p:tags r:id="rId1"/>
            </p:custDataLst>
          </p:nvPr>
        </p:nvSpPr>
        <p:spPr>
          <a:xfrm>
            <a:off x="9697720" y="3437890"/>
            <a:ext cx="8333105" cy="5406390"/>
          </a:xfrm>
          <a:prstGeom prst="roundRect">
            <a:avLst>
              <a:gd name="adj" fmla="val 5784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8" name="Shape 1"/>
          <p:cNvSpPr/>
          <p:nvPr>
            <p:custDataLst>
              <p:tags r:id="rId2"/>
            </p:custDataLst>
          </p:nvPr>
        </p:nvSpPr>
        <p:spPr>
          <a:xfrm>
            <a:off x="579120" y="3463290"/>
            <a:ext cx="8333105" cy="5406390"/>
          </a:xfrm>
          <a:prstGeom prst="roundRect">
            <a:avLst>
              <a:gd name="adj" fmla="val 5784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2" name="Text 0"/>
          <p:cNvSpPr/>
          <p:nvPr/>
        </p:nvSpPr>
        <p:spPr>
          <a:xfrm>
            <a:off x="717590" y="1900238"/>
            <a:ext cx="10133648" cy="70877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00" b="1" dirty="0">
                <a:solidFill>
                  <a:srgbClr val="000000"/>
                </a:solidFill>
                <a:latin typeface="Times New Roman" panose="02020603050405020304" charset="0"/>
                <a:ea typeface="Inter Bold" pitchFamily="34" charset="-122"/>
                <a:cs typeface="Times New Roman" panose="02020603050405020304" charset="0"/>
              </a:rPr>
              <a:t>Strengths, Limitations &amp; Implications</a:t>
            </a:r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78800" y="5092184"/>
            <a:ext cx="340162" cy="340162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530906" y="5080873"/>
            <a:ext cx="5507593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Complete provincial census — all 10 HD centres included</a:t>
            </a: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78800" y="6271617"/>
            <a:ext cx="340162" cy="34016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530906" y="6260306"/>
            <a:ext cx="5507593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Large representative sample (n=430)</a:t>
            </a: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78800" y="7416998"/>
            <a:ext cx="340162" cy="340162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1530906" y="7405688"/>
            <a:ext cx="5507593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Stratified sampling design minimises selection bias</a:t>
            </a:r>
          </a:p>
        </p:txBody>
      </p:sp>
      <p:sp>
        <p:nvSpPr>
          <p:cNvPr id="10" name="Text 5"/>
          <p:cNvSpPr/>
          <p:nvPr/>
        </p:nvSpPr>
        <p:spPr>
          <a:xfrm>
            <a:off x="7599521" y="3023592"/>
            <a:ext cx="4228862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endParaRPr lang="en-US" sz="3200" b="1" dirty="0">
              <a:solidFill>
                <a:srgbClr val="000000"/>
              </a:solidFill>
              <a:latin typeface="Times New Roman" panose="02020603050405020304" charset="0"/>
              <a:ea typeface="Inter Bold" pitchFamily="34" charset="-122"/>
              <a:cs typeface="Times New Roman" panose="02020603050405020304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03932" y="5092184"/>
            <a:ext cx="340162" cy="340162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11156037" y="5080873"/>
            <a:ext cx="5507593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Cross-sectional design limits causal inference</a:t>
            </a:r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03932" y="6237565"/>
            <a:ext cx="340162" cy="340162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1156037" y="6226254"/>
            <a:ext cx="5507593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Patency rates and access failure outcomes not captured</a:t>
            </a:r>
          </a:p>
        </p:txBody>
      </p:sp>
      <p:pic>
        <p:nvPicPr>
          <p:cNvPr id="15" name="Image 5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03932" y="7416998"/>
            <a:ext cx="340162" cy="340162"/>
          </a:xfrm>
          <a:prstGeom prst="rect">
            <a:avLst/>
          </a:prstGeom>
        </p:spPr>
      </p:pic>
      <p:sp>
        <p:nvSpPr>
          <p:cNvPr id="16" name="Text 8"/>
          <p:cNvSpPr/>
          <p:nvPr/>
        </p:nvSpPr>
        <p:spPr>
          <a:xfrm>
            <a:off x="11156037" y="7405688"/>
            <a:ext cx="5507593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Times New Roman" panose="02020603050405020304" charset="0"/>
                <a:ea typeface="Inter" panose="02000503000000020004" pitchFamily="34" charset="-122"/>
                <a:cs typeface="Times New Roman" panose="02020603050405020304" charset="0"/>
              </a:rPr>
              <a:t>Longitudinal follow-up needed to assess referral pathway impact</a:t>
            </a:r>
          </a:p>
        </p:txBody>
      </p:sp>
      <p:sp>
        <p:nvSpPr>
          <p:cNvPr id="19" name="Text 2"/>
          <p:cNvSpPr/>
          <p:nvPr>
            <p:custDataLst>
              <p:tags r:id="rId3"/>
            </p:custDataLst>
          </p:nvPr>
        </p:nvSpPr>
        <p:spPr>
          <a:xfrm>
            <a:off x="1024652" y="3878699"/>
            <a:ext cx="2681645" cy="32658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charset="0"/>
                <a:ea typeface="Inter Bold" pitchFamily="34" charset="-122"/>
                <a:cs typeface="Times New Roman" panose="02020603050405020304" charset="0"/>
              </a:rPr>
              <a:t>Strengths</a:t>
            </a:r>
          </a:p>
        </p:txBody>
      </p:sp>
      <p:sp>
        <p:nvSpPr>
          <p:cNvPr id="20" name="Text 3"/>
          <p:cNvSpPr/>
          <p:nvPr>
            <p:custDataLst>
              <p:tags r:id="rId4"/>
            </p:custDataLst>
          </p:nvPr>
        </p:nvSpPr>
        <p:spPr>
          <a:xfrm>
            <a:off x="948452" y="4244697"/>
            <a:ext cx="6053614" cy="64269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endParaRPr lang="en-US" sz="2400" dirty="0">
              <a:solidFill>
                <a:srgbClr val="272525"/>
              </a:solidFill>
              <a:latin typeface="Times New Roman" panose="02020603050405020304" charset="0"/>
              <a:ea typeface="Inter" panose="02000503000000020004" pitchFamily="34" charset="-122"/>
              <a:cs typeface="Times New Roman" panose="02020603050405020304" charset="0"/>
            </a:endParaRPr>
          </a:p>
        </p:txBody>
      </p:sp>
      <p:sp>
        <p:nvSpPr>
          <p:cNvPr id="22" name="Text 5"/>
          <p:cNvSpPr/>
          <p:nvPr>
            <p:custDataLst>
              <p:tags r:id="rId5"/>
            </p:custDataLst>
          </p:nvPr>
        </p:nvSpPr>
        <p:spPr>
          <a:xfrm>
            <a:off x="10219015" y="3802499"/>
            <a:ext cx="3892034" cy="32658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charset="0"/>
                <a:ea typeface="Inter Bold" pitchFamily="34" charset="-122"/>
                <a:cs typeface="Times New Roman" panose="02020603050405020304" charset="0"/>
                <a:sym typeface="+mn-ea"/>
              </a:rPr>
              <a:t>Limitations &amp; Future Directions</a:t>
            </a:r>
            <a:endParaRPr lang="en-US" sz="3200" b="1" dirty="0">
              <a:solidFill>
                <a:schemeClr val="tx1"/>
              </a:solidFill>
              <a:latin typeface="Times New Roman" panose="02020603050405020304" charset="0"/>
              <a:ea typeface="Inter Bold" pitchFamily="34" charset="-122"/>
              <a:cs typeface="Times New Roman" panose="02020603050405020304" charset="0"/>
            </a:endParaRPr>
          </a:p>
          <a:p>
            <a:pPr marL="0" indent="0" algn="l">
              <a:lnSpc>
                <a:spcPts val="2550"/>
              </a:lnSpc>
              <a:buNone/>
            </a:pPr>
            <a:endParaRPr lang="en-US" sz="3200" b="1" dirty="0">
              <a:solidFill>
                <a:schemeClr val="tx1"/>
              </a:solidFill>
              <a:latin typeface="Times New Roman" panose="02020603050405020304" charset="0"/>
              <a:ea typeface="Inter Bold" pitchFamily="34" charset="-122"/>
              <a:cs typeface="Times New Roman" panose="02020603050405020304" charset="0"/>
            </a:endParaRPr>
          </a:p>
        </p:txBody>
      </p:sp>
      <p:sp>
        <p:nvSpPr>
          <p:cNvPr id="23" name="Text 6"/>
          <p:cNvSpPr/>
          <p:nvPr>
            <p:custDataLst>
              <p:tags r:id="rId6"/>
            </p:custDataLst>
          </p:nvPr>
        </p:nvSpPr>
        <p:spPr>
          <a:xfrm>
            <a:off x="10219055" y="4244975"/>
            <a:ext cx="5144135" cy="32131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endParaRPr lang="en-US" sz="2400" dirty="0">
              <a:solidFill>
                <a:srgbClr val="272525"/>
              </a:solidFill>
              <a:latin typeface="Times New Roman" panose="02020603050405020304" charset="0"/>
              <a:ea typeface="Inter" panose="02000503000000020004" pitchFamily="34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17.02503937007887,&quot;left&quot;:99.92811023622043,&quot;top&quot;:93.7,&quot;width&quot;:850.1968503937009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17.02503937007887,&quot;left&quot;:99.92811023622043,&quot;top&quot;:93.7,&quot;width&quot;:850.1968503937009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17.02503937007887,&quot;left&quot;:99.92811023622043,&quot;top&quot;:93.7,&quot;width&quot;:850.1968503937009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17.02503937007887,&quot;left&quot;:99.92811023622043,&quot;top&quot;:93.7,&quot;width&quot;:850.1968503937009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5.42503937007876,&quot;left&quot;:308.5,&quot;top&quot;:226.95,&quot;width&quot;:777.4249606299214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5.42503937007876,&quot;left&quot;:308.5,&quot;top&quot;:226.95,&quot;width&quot;:777.4249606299214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5.42503937007876,&quot;left&quot;:308.5,&quot;top&quot;:226.95,&quot;width&quot;:777.424960629921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5.42503937007876,&quot;left&quot;:308.5,&quot;top&quot;:226.95,&quot;width&quot;:777.4249606299214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5.42503937007876,&quot;left&quot;:308.5,&quot;top&quot;:226.95,&quot;width&quot;:777.4249606299214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5.42503937007876,&quot;left&quot;:308.5,&quot;top&quot;:226.95,&quot;width&quot;:777.4249606299214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5.42503937007876,&quot;left&quot;:308.5,&quot;top&quot;:226.95,&quot;width&quot;:777.424960629921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17.02503937007887,&quot;left&quot;:99.92811023622043,&quot;top&quot;:93.7,&quot;width&quot;:850.1968503937009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5.42503937007876,&quot;left&quot;:308.5,&quot;top&quot;:226.95,&quot;width&quot;:777.4249606299214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5.42503937007876,&quot;left&quot;:308.5,&quot;top&quot;:226.95,&quot;width&quot;:777.4249606299214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5.42503937007876,&quot;left&quot;:308.5,&quot;top&quot;:226.95,&quot;width&quot;:777.4249606299214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5.42503937007876,&quot;left&quot;:308.5,&quot;top&quot;:226.95,&quot;width&quot;:777.4249606299214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5.42503937007876,&quot;left&quot;:308.5,&quot;top&quot;:226.95,&quot;width&quot;:777.4249606299214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17.02503937007887,&quot;left&quot;:99.92811023622043,&quot;top&quot;:93.7,&quot;width&quot;:850.1968503937009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17.02503937007887,&quot;left&quot;:99.92811023622043,&quot;top&quot;:93.7,&quot;width&quot;:850.1968503937009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17.02503937007887,&quot;left&quot;:99.92811023622043,&quot;top&quot;:93.7,&quot;width&quot;:850.1968503937009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17.02503937007887,&quot;left&quot;:99.92811023622043,&quot;top&quot;:93.7,&quot;width&quot;:850.1968503937009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26.2,&quot;left&quot;:317.1093700787402,&quot;top&quot;:46.3,&quot;width&quot;:780.5906299212598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17.02503937007887,&quot;left&quot;:99.92811023622043,&quot;top&quot;:93.7,&quot;width&quot;:850.1968503937009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26.2,&quot;left&quot;:317.1093700787402,&quot;top&quot;:46.3,&quot;width&quot;:780.5906299212598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26.2,&quot;left&quot;:317.1093700787402,&quot;top&quot;:46.3,&quot;width&quot;:780.5906299212598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26.2,&quot;left&quot;:317.1093700787402,&quot;top&quot;:46.3,&quot;width&quot;:780.5906299212598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26.2,&quot;left&quot;:317.1093700787402,&quot;top&quot;:46.3,&quot;width&quot;:780.5906299212598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26.2,&quot;left&quot;:317.1093700787402,&quot;top&quot;:46.3,&quot;width&quot;:780.5906299212598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26.2,&quot;left&quot;:317.1093700787402,&quot;top&quot;:46.3,&quot;width&quot;:780.5906299212598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26.2,&quot;left&quot;:317.1093700787402,&quot;top&quot;:46.3,&quot;width&quot;:780.5906299212598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26.2,&quot;left&quot;:317.1093700787402,&quot;top&quot;:46.3,&quot;width&quot;:780.5906299212598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26.2,&quot;left&quot;:317.1093700787402,&quot;top&quot;:46.3,&quot;width&quot;:780.5906299212598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26.2,&quot;left&quot;:317.1093700787402,&quot;top&quot;:46.3,&quot;width&quot;:780.5906299212598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17.02503937007887,&quot;left&quot;:99.92811023622043,&quot;top&quot;:93.7,&quot;width&quot;:850.1968503937009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26.2,&quot;left&quot;:317.1093700787402,&quot;top&quot;:46.3,&quot;width&quot;:780.5906299212598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26.2,&quot;left&quot;:317.1093700787402,&quot;top&quot;:46.3,&quot;width&quot;:780.5906299212598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26.2,&quot;left&quot;:317.1093700787402,&quot;top&quot;:46.3,&quot;width&quot;:780.5906299212598}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26.2,&quot;left&quot;:317.1093700787402,&quot;top&quot;:46.3,&quot;width&quot;:780.5906299212598}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26.2,&quot;left&quot;:317.1093700787402,&quot;top&quot;:46.3,&quot;width&quot;:780.5906299212598}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9.6,&quot;left&quot;:57.6,&quot;top&quot;:122.7,&quot;width&quot;:1271.95}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9.6,&quot;left&quot;:57.6,&quot;top&quot;:122.7,&quot;width&quot;:1271.95}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9.6,&quot;left&quot;:57.6,&quot;top&quot;:122.7,&quot;width&quot;:1271.95}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9.6,&quot;left&quot;:57.6,&quot;top&quot;:122.7,&quot;width&quot;:1271.95}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9.6,&quot;left&quot;:57.6,&quot;top&quot;:122.7,&quot;width&quot;:1271.95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17.02503937007887,&quot;left&quot;:99.92811023622043,&quot;top&quot;:93.7,&quot;width&quot;:850.1968503937009}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9.6,&quot;left&quot;:57.6,&quot;top&quot;:122.7,&quot;width&quot;:1271.95}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9.6,&quot;left&quot;:57.6,&quot;top&quot;:122.7,&quot;width&quot;:1271.95}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9.6,&quot;left&quot;:57.6,&quot;top&quot;:122.7,&quot;width&quot;:1271.95}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9.6,&quot;left&quot;:57.6,&quot;top&quot;:122.7,&quot;width&quot;:1271.95}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1.8,&quot;left&quot;:57.6,&quot;top&quot;:122.7,&quot;width&quot;:1036.8}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9.6,&quot;left&quot;:57.6,&quot;top&quot;:122.7,&quot;width&quot;:1271.95}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9.6,&quot;left&quot;:57.6,&quot;top&quot;:122.7,&quot;width&quot;:1271.95}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9.6,&quot;left&quot;:57.6,&quot;top&quot;:122.7,&quot;width&quot;:1271.95}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1.8,&quot;left&quot;:57.6,&quot;top&quot;:122.7,&quot;width&quot;:1036.8}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1.8,&quot;left&quot;:57.6,&quot;top&quot;:122.7,&quot;width&quot;:1036.8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17.02503937007887,&quot;left&quot;:99.92811023622043,&quot;top&quot;:93.7,&quot;width&quot;:850.1968503937009}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1.8,&quot;left&quot;:57.6,&quot;top&quot;:122.7,&quot;width&quot;:1036.8}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1.8,&quot;left&quot;:57.6,&quot;top&quot;:122.7,&quot;width&quot;:1036.8}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1.8,&quot;left&quot;:57.6,&quot;top&quot;:122.7,&quot;width&quot;:1036.8}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1.8,&quot;left&quot;:57.6,&quot;top&quot;:122.7,&quot;width&quot;:1036.8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17.02503937007887,&quot;left&quot;:99.92811023622043,&quot;top&quot;:93.7,&quot;width&quot;:850.1968503937009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17.02503937007887,&quot;left&quot;:99.92811023622043,&quot;top&quot;:93.7,&quot;width&quot;:850.1968503937009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17.02503937007887,&quot;left&quot;:99.92811023622043,&quot;top&quot;:93.7,&quot;width&quot;:850.1968503937009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4932</Words>
  <Application>Microsoft Office PowerPoint</Application>
  <PresentationFormat>Custom</PresentationFormat>
  <Paragraphs>274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and Brown Simple Minimalist Natural Skincare Presentation</dc:title>
  <dc:creator/>
  <cp:lastModifiedBy>Arun Selvakumar</cp:lastModifiedBy>
  <cp:revision>12</cp:revision>
  <dcterms:created xsi:type="dcterms:W3CDTF">2006-08-16T00:00:00Z</dcterms:created>
  <dcterms:modified xsi:type="dcterms:W3CDTF">2026-05-17T15:44:00Z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1D8C1997D04E48698BE5F4B8B15D4368_13</vt:lpwstr>
  </property>
  <property fmtid="{D5CDD505-2E9C-101B-9397-08002B2CF9AE}" pid="3" name="KSOProductBuildVer">
    <vt:lpwstr>2057-12.2.0.23197</vt:lpwstr>
  </property>
</Properties>
</file>