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56" r:id="rId2"/>
    <p:sldId id="257" r:id="rId3"/>
    <p:sldId id="258" r:id="rId4"/>
    <p:sldId id="259" r:id="rId5"/>
    <p:sldId id="264" r:id="rId6"/>
    <p:sldId id="263" r:id="rId7"/>
    <p:sldId id="261" r:id="rId8"/>
    <p:sldId id="265" r:id="rId9"/>
  </p:sldIdLst>
  <p:sldSz cx="12192000" cy="6858000"/>
  <p:notesSz cx="6735763" cy="9866313"/>
  <p:embeddedFontLst>
    <p:embeddedFont>
      <p:font typeface="Lato" panose="020F0502020204030203" pitchFamily="34" charset="0"/>
      <p:regular r:id="rId11"/>
      <p:bold r:id="rId12"/>
      <p:italic r:id="rId13"/>
      <p:boldItalic r:id="rId14"/>
    </p:embeddedFont>
    <p:embeddedFont>
      <p:font typeface="Merriweather" panose="00000500000000000000" pitchFamily="2"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82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634" autoAdjust="0"/>
  </p:normalViewPr>
  <p:slideViewPr>
    <p:cSldViewPr snapToGrid="0">
      <p:cViewPr varScale="1">
        <p:scale>
          <a:sx n="75" d="100"/>
          <a:sy n="75" d="100"/>
        </p:scale>
        <p:origin x="946"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23" Type="http://schemas.microsoft.com/office/2016/11/relationships/changesInfo" Target="changesInfos/changesInfo1.xml"/><Relationship Id="rId10" Type="http://schemas.openxmlformats.org/officeDocument/2006/relationships/notesMaster" Target="notesMasters/notesMaster1.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sani u" userId="3a62e3753ba2f70c" providerId="LiveId" clId="{2657D570-1C89-444F-A6DD-A682B1B5E921}"/>
    <pc:docChg chg="undo custSel modSld">
      <pc:chgData name="hansani u" userId="3a62e3753ba2f70c" providerId="LiveId" clId="{2657D570-1C89-444F-A6DD-A682B1B5E921}" dt="2026-05-21T03:50:49.898" v="538" actId="20577"/>
      <pc:docMkLst>
        <pc:docMk/>
      </pc:docMkLst>
      <pc:sldChg chg="modSp mod modNotesTx">
        <pc:chgData name="hansani u" userId="3a62e3753ba2f70c" providerId="LiveId" clId="{2657D570-1C89-444F-A6DD-A682B1B5E921}" dt="2026-05-21T03:48:38.307" v="81" actId="1076"/>
        <pc:sldMkLst>
          <pc:docMk/>
          <pc:sldMk cId="0" sldId="258"/>
        </pc:sldMkLst>
        <pc:spChg chg="mod">
          <ac:chgData name="hansani u" userId="3a62e3753ba2f70c" providerId="LiveId" clId="{2657D570-1C89-444F-A6DD-A682B1B5E921}" dt="2026-05-21T03:48:26.139" v="79" actId="1076"/>
          <ac:spMkLst>
            <pc:docMk/>
            <pc:sldMk cId="0" sldId="258"/>
            <ac:spMk id="124" creationId="{00000000-0000-0000-0000-000000000000}"/>
          </ac:spMkLst>
        </pc:spChg>
        <pc:spChg chg="mod">
          <ac:chgData name="hansani u" userId="3a62e3753ba2f70c" providerId="LiveId" clId="{2657D570-1C89-444F-A6DD-A682B1B5E921}" dt="2026-05-21T03:48:38.307" v="81" actId="1076"/>
          <ac:spMkLst>
            <pc:docMk/>
            <pc:sldMk cId="0" sldId="258"/>
            <ac:spMk id="125" creationId="{00000000-0000-0000-0000-000000000000}"/>
          </ac:spMkLst>
        </pc:spChg>
      </pc:sldChg>
      <pc:sldChg chg="modNotesTx">
        <pc:chgData name="hansani u" userId="3a62e3753ba2f70c" providerId="LiveId" clId="{2657D570-1C89-444F-A6DD-A682B1B5E921}" dt="2026-05-21T03:50:49.898" v="538" actId="20577"/>
        <pc:sldMkLst>
          <pc:docMk/>
          <pc:sldMk cId="0" sldId="25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3577" y="4686499"/>
            <a:ext cx="5388610" cy="4439841"/>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Good afternoon everyone. I am Hansani </a:t>
            </a:r>
            <a:r>
              <a:rPr lang="en-US" dirty="0" err="1"/>
              <a:t>Hegoda</a:t>
            </a:r>
            <a:r>
              <a:rPr lang="en-US" dirty="0"/>
              <a:t> </a:t>
            </a:r>
            <a:r>
              <a:rPr lang="en-US" dirty="0" err="1"/>
              <a:t>Gedara</a:t>
            </a:r>
            <a:r>
              <a:rPr lang="en-US" dirty="0"/>
              <a:t>,  a pre-intern attached to the University Vascular and Transplant Unit. I’m here to present the findings of my study on the Management of Venous injuries of the lower limb.</a:t>
            </a:r>
            <a:endParaRPr dirty="0"/>
          </a:p>
        </p:txBody>
      </p:sp>
      <p:sp>
        <p:nvSpPr>
          <p:cNvPr id="82" name="Google Shape;82;p1: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Lower extremity venous injuries account for approximately 20% of severe lower limb trauma. However, the optimal management of these deep venous injuries remains a debate between ligation and primary repair with the experts being divided between the two. While global data are available on this topic, local data regarding lower limb venous injuries and repair are scarce and Our objective was to evaluate our institutional experience to help guide best practices.“ we reviewed data over a ten-year period from January 2015 to 2025, specifically focusing on patients who underwent lower limb venous repair. All surgeries included in this cohort was performed by a single surgeon. We analyzed demographics, injury mechanisms, and the type of repair performed along with the early clinical outcomes. </a:t>
            </a:r>
            <a:endParaRPr dirty="0"/>
          </a:p>
        </p:txBody>
      </p:sp>
      <p:sp>
        <p:nvSpPr>
          <p:cNvPr id="90" name="Google Shape;90;p2: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Our cohort included a total of 19 patients. Demographically, the majority were male, making up 73.7% of the cases while 26.3% of the patients were female, and the mean age was 36 years, ranging from 4 to 61. </a:t>
            </a:r>
            <a:br>
              <a:rPr lang="en-US" dirty="0"/>
            </a:br>
            <a:r>
              <a:rPr lang="en-US" dirty="0"/>
              <a:t>When analyzing the mechanisms of injury, we observed an even distribution across three primary causes. Road traffic accidents, trap gun injuries, and iatrogenic causes each accounted for 21.1% of cases, alongside one workplace injury. Anatomically, the popliteal vein was the most frequently injured vessel, seen in 42.1% of patients. This was followed by the external iliac vein accounting for 31.5% and the femoral vein, accounting for 26.3%. </a:t>
            </a:r>
            <a:endParaRPr dirty="0"/>
          </a:p>
        </p:txBody>
      </p:sp>
      <p:sp>
        <p:nvSpPr>
          <p:cNvPr id="107" name="Google Shape;107;p3: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4: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Finally, looking at the management: the majority—57.9%—were managed with direct venous repair and saphenous panel grafts were utilized in 21.1% of cases. 18 cases were successfully repaired with limb salvage while one patient developed reperfusion syndrome following direct venous repair and subsequently underwent ligation.</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Here we have also included an image of a spiral graft reconstruction for a venous repair of the femoral vein of a patient from this cohort.</a:t>
            </a:r>
            <a:br>
              <a:rPr lang="en-US" dirty="0"/>
            </a:br>
            <a:br>
              <a:rPr lang="en-US" dirty="0"/>
            </a:br>
            <a:r>
              <a:rPr lang="en-US" dirty="0"/>
              <a:t>No complications such as thrombosis was reported in the early postoperative period.</a:t>
            </a:r>
            <a:endParaRPr dirty="0"/>
          </a:p>
        </p:txBody>
      </p:sp>
      <p:sp>
        <p:nvSpPr>
          <p:cNvPr id="137" name="Google Shape;137;p4: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a:extLst>
            <a:ext uri="{FF2B5EF4-FFF2-40B4-BE49-F238E27FC236}">
              <a16:creationId xmlns:a16="http://schemas.microsoft.com/office/drawing/2014/main" id="{171B31A1-56BD-D2FE-8F9C-394DBCFE4284}"/>
            </a:ext>
          </a:extLst>
        </p:cNvPr>
        <p:cNvGrpSpPr/>
        <p:nvPr/>
      </p:nvGrpSpPr>
      <p:grpSpPr>
        <a:xfrm>
          <a:off x="0" y="0"/>
          <a:ext cx="0" cy="0"/>
          <a:chOff x="0" y="0"/>
          <a:chExt cx="0" cy="0"/>
        </a:xfrm>
      </p:grpSpPr>
      <p:sp>
        <p:nvSpPr>
          <p:cNvPr id="136" name="Google Shape;136;p4:notes">
            <a:extLst>
              <a:ext uri="{FF2B5EF4-FFF2-40B4-BE49-F238E27FC236}">
                <a16:creationId xmlns:a16="http://schemas.microsoft.com/office/drawing/2014/main" id="{8EEB35BE-4D5E-6B6B-EB73-83A8ADAAE2FA}"/>
              </a:ext>
            </a:extLst>
          </p:cNvPr>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br>
              <a:rPr lang="en-US" dirty="0"/>
            </a:br>
            <a:br>
              <a:rPr lang="en-US" dirty="0"/>
            </a:br>
            <a:br>
              <a:rPr lang="en-US" dirty="0"/>
            </a:br>
            <a:r>
              <a:rPr lang="en-US" dirty="0"/>
              <a:t>Outcome will be reported, why does the venous thrombosis occur? </a:t>
            </a:r>
            <a:endParaRPr dirty="0"/>
          </a:p>
        </p:txBody>
      </p:sp>
      <p:sp>
        <p:nvSpPr>
          <p:cNvPr id="137" name="Google Shape;137;p4:notes">
            <a:extLst>
              <a:ext uri="{FF2B5EF4-FFF2-40B4-BE49-F238E27FC236}">
                <a16:creationId xmlns:a16="http://schemas.microsoft.com/office/drawing/2014/main" id="{8C43CBF5-B541-FC1F-4D07-D36D54257448}"/>
              </a:ext>
            </a:extLst>
          </p:cNvPr>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4261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a:extLst>
            <a:ext uri="{FF2B5EF4-FFF2-40B4-BE49-F238E27FC236}">
              <a16:creationId xmlns:a16="http://schemas.microsoft.com/office/drawing/2014/main" id="{A423FF5A-ABCD-FF08-E45F-8ECD6E38BFC3}"/>
            </a:ext>
          </a:extLst>
        </p:cNvPr>
        <p:cNvGrpSpPr/>
        <p:nvPr/>
      </p:nvGrpSpPr>
      <p:grpSpPr>
        <a:xfrm>
          <a:off x="0" y="0"/>
          <a:ext cx="0" cy="0"/>
          <a:chOff x="0" y="0"/>
          <a:chExt cx="0" cy="0"/>
        </a:xfrm>
      </p:grpSpPr>
      <p:sp>
        <p:nvSpPr>
          <p:cNvPr id="136" name="Google Shape;136;p4:notes">
            <a:extLst>
              <a:ext uri="{FF2B5EF4-FFF2-40B4-BE49-F238E27FC236}">
                <a16:creationId xmlns:a16="http://schemas.microsoft.com/office/drawing/2014/main" id="{CDA76C14-77A5-E830-F1C8-43F05D09929F}"/>
              </a:ext>
            </a:extLst>
          </p:cNvPr>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Moving on to the strengths and limitations of the study, we present data from a local tertiary care center with data spanning over a ten year period. However, the sample size included were 19 patients and a larger data set would yield more significant results. We have also not included a comparison cohort of patients who underwent venous ligation in the study. And while the long term outcomes are not reported, the patients are being followed up to include those data in the future analysis of the study.</a:t>
            </a:r>
            <a:endParaRPr dirty="0"/>
          </a:p>
        </p:txBody>
      </p:sp>
      <p:sp>
        <p:nvSpPr>
          <p:cNvPr id="137" name="Google Shape;137;p4:notes">
            <a:extLst>
              <a:ext uri="{FF2B5EF4-FFF2-40B4-BE49-F238E27FC236}">
                <a16:creationId xmlns:a16="http://schemas.microsoft.com/office/drawing/2014/main" id="{0C6A91EA-C79D-BADB-0CFC-16178F7E68E9}"/>
              </a:ext>
            </a:extLst>
          </p:cNvPr>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8545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58793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C31A8-8334-E330-EEFE-B75F0F6D27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65F145-8159-77DB-70B7-46F990088E1E}"/>
              </a:ext>
            </a:extLst>
          </p:cNvPr>
          <p:cNvSpPr>
            <a:spLocks noGrp="1" noRot="1" noChangeAspect="1"/>
          </p:cNvSpPr>
          <p:nvPr>
            <p:ph type="sldImg"/>
          </p:nvPr>
        </p:nvSpPr>
        <p:spPr>
          <a:xfrm>
            <a:off x="79375" y="739775"/>
            <a:ext cx="6577013" cy="3700463"/>
          </a:xfrm>
        </p:spPr>
      </p:sp>
      <p:sp>
        <p:nvSpPr>
          <p:cNvPr id="3" name="Notes Placeholder 2">
            <a:extLst>
              <a:ext uri="{FF2B5EF4-FFF2-40B4-BE49-F238E27FC236}">
                <a16:creationId xmlns:a16="http://schemas.microsoft.com/office/drawing/2014/main" id="{95BFA4A3-5F77-7A8F-53AF-57D54216F64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258761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3"/>
        <p:cNvGrpSpPr/>
        <p:nvPr/>
      </p:nvGrpSpPr>
      <p:grpSpPr>
        <a:xfrm>
          <a:off x="0" y="0"/>
          <a:ext cx="0" cy="0"/>
          <a:chOff x="0" y="0"/>
          <a:chExt cx="0" cy="0"/>
        </a:xfrm>
      </p:grpSpPr>
      <p:pic>
        <p:nvPicPr>
          <p:cNvPr id="84" name="Google Shape;84;p13" descr="image.png"/>
          <p:cNvPicPr preferRelativeResize="0"/>
          <p:nvPr/>
        </p:nvPicPr>
        <p:blipFill rotWithShape="1">
          <a:blip r:embed="rId3">
            <a:alphaModFix/>
          </a:blip>
          <a:srcRect/>
          <a:stretch/>
        </p:blipFill>
        <p:spPr>
          <a:xfrm>
            <a:off x="9832" y="0"/>
            <a:ext cx="12192000" cy="6858000"/>
          </a:xfrm>
          <a:prstGeom prst="rect">
            <a:avLst/>
          </a:prstGeom>
          <a:noFill/>
          <a:ln>
            <a:noFill/>
          </a:ln>
        </p:spPr>
      </p:pic>
      <p:sp>
        <p:nvSpPr>
          <p:cNvPr id="85" name="Google Shape;85;p13"/>
          <p:cNvSpPr txBox="1"/>
          <p:nvPr/>
        </p:nvSpPr>
        <p:spPr>
          <a:xfrm>
            <a:off x="295275" y="1698426"/>
            <a:ext cx="11601450" cy="162506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US" sz="4400" b="1" i="0" u="none" strike="noStrike" cap="none" dirty="0">
                <a:solidFill>
                  <a:srgbClr val="1E3A8A"/>
                </a:solidFill>
                <a:latin typeface="Merriweather"/>
                <a:ea typeface="Merriweather"/>
                <a:cs typeface="Merriweather"/>
                <a:sym typeface="Merriweather"/>
              </a:rPr>
              <a:t>Management of Venous Injuries of the Lower Limb</a:t>
            </a:r>
            <a:endParaRPr sz="1800" dirty="0"/>
          </a:p>
        </p:txBody>
      </p:sp>
      <p:sp>
        <p:nvSpPr>
          <p:cNvPr id="2" name="TextBox 1">
            <a:extLst>
              <a:ext uri="{FF2B5EF4-FFF2-40B4-BE49-F238E27FC236}">
                <a16:creationId xmlns:a16="http://schemas.microsoft.com/office/drawing/2014/main" id="{D3FCB64F-CDC0-41C8-51A3-95BA47B55B2E}"/>
              </a:ext>
            </a:extLst>
          </p:cNvPr>
          <p:cNvSpPr txBox="1"/>
          <p:nvPr/>
        </p:nvSpPr>
        <p:spPr>
          <a:xfrm>
            <a:off x="671333" y="4744075"/>
            <a:ext cx="10972800" cy="584775"/>
          </a:xfrm>
          <a:prstGeom prst="rect">
            <a:avLst/>
          </a:prstGeom>
          <a:noFill/>
        </p:spPr>
        <p:txBody>
          <a:bodyPr wrap="square" rtlCol="0">
            <a:spAutoFit/>
          </a:bodyPr>
          <a:lstStyle/>
          <a:p>
            <a:pPr algn="ctr"/>
            <a:r>
              <a:rPr lang="en-US" sz="1600" dirty="0">
                <a:latin typeface="Merriweather" panose="00000500000000000000" pitchFamily="2" charset="0"/>
              </a:rPr>
              <a:t>Joel Arudchelvam, Hansani Hegoda Gedara, Rukshan Siriwardana, Thushan Gooneratne, </a:t>
            </a:r>
            <a:r>
              <a:rPr lang="en-US" sz="1600" dirty="0" err="1">
                <a:latin typeface="Merriweather" panose="00000500000000000000" pitchFamily="2" charset="0"/>
              </a:rPr>
              <a:t>Rezni</a:t>
            </a:r>
            <a:r>
              <a:rPr lang="en-US" sz="1600" dirty="0">
                <a:latin typeface="Merriweather" panose="00000500000000000000" pitchFamily="2" charset="0"/>
              </a:rPr>
              <a:t> Cassim</a:t>
            </a:r>
          </a:p>
          <a:p>
            <a:pPr algn="ctr"/>
            <a:r>
              <a:rPr lang="en-US" sz="1600" dirty="0">
                <a:latin typeface="Merriweather" panose="00000500000000000000" pitchFamily="2" charset="0"/>
              </a:rPr>
              <a:t>University Vascular and Transplant Unit, Department of Surgery, University of Colombo.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1"/>
        <p:cNvGrpSpPr/>
        <p:nvPr/>
      </p:nvGrpSpPr>
      <p:grpSpPr>
        <a:xfrm>
          <a:off x="0" y="0"/>
          <a:ext cx="0" cy="0"/>
          <a:chOff x="0" y="0"/>
          <a:chExt cx="0" cy="0"/>
        </a:xfrm>
      </p:grpSpPr>
      <p:pic>
        <p:nvPicPr>
          <p:cNvPr id="92" name="Google Shape;92;p14" descr="image.png"/>
          <p:cNvPicPr preferRelativeResize="0"/>
          <p:nvPr/>
        </p:nvPicPr>
        <p:blipFill rotWithShape="1">
          <a:blip r:embed="rId3">
            <a:alphaModFix/>
          </a:blip>
          <a:srcRect/>
          <a:stretch/>
        </p:blipFill>
        <p:spPr>
          <a:xfrm>
            <a:off x="0" y="11575"/>
            <a:ext cx="12192000" cy="6858000"/>
          </a:xfrm>
          <a:prstGeom prst="rect">
            <a:avLst/>
          </a:prstGeom>
          <a:noFill/>
          <a:ln>
            <a:noFill/>
          </a:ln>
        </p:spPr>
      </p:pic>
      <p:sp>
        <p:nvSpPr>
          <p:cNvPr id="93" name="Google Shape;93;p14"/>
          <p:cNvSpPr txBox="1"/>
          <p:nvPr/>
        </p:nvSpPr>
        <p:spPr>
          <a:xfrm>
            <a:off x="571500" y="1167397"/>
            <a:ext cx="5500800" cy="3231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100" b="1" i="0" u="none" strike="noStrike" cap="none">
                <a:solidFill>
                  <a:srgbClr val="C53030"/>
                </a:solidFill>
                <a:latin typeface="Merriweather"/>
                <a:ea typeface="Merriweather"/>
                <a:cs typeface="Merriweather"/>
                <a:sym typeface="Merriweather"/>
              </a:rPr>
              <a:t>Background</a:t>
            </a:r>
            <a:endParaRPr/>
          </a:p>
        </p:txBody>
      </p:sp>
      <p:sp>
        <p:nvSpPr>
          <p:cNvPr id="94" name="Google Shape;94;p14"/>
          <p:cNvSpPr txBox="1"/>
          <p:nvPr/>
        </p:nvSpPr>
        <p:spPr>
          <a:xfrm>
            <a:off x="571500" y="2046831"/>
            <a:ext cx="5238600" cy="1163700"/>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800" b="0" i="0" u="none" strike="noStrike" cap="none" dirty="0">
                <a:solidFill>
                  <a:srgbClr val="334155"/>
                </a:solidFill>
                <a:latin typeface="Lato"/>
                <a:ea typeface="Lato"/>
                <a:cs typeface="Lato"/>
                <a:sym typeface="Lato"/>
              </a:rPr>
              <a:t>Lower limb venous injuries account for approximately </a:t>
            </a:r>
            <a:r>
              <a:rPr lang="en-US" sz="1800" b="1" i="0" u="none" strike="noStrike" cap="none" dirty="0">
                <a:solidFill>
                  <a:srgbClr val="334155"/>
                </a:solidFill>
                <a:latin typeface="Lato"/>
                <a:ea typeface="Lato"/>
                <a:cs typeface="Lato"/>
                <a:sym typeface="Lato"/>
              </a:rPr>
              <a:t>20% of severe lower extremity trauma</a:t>
            </a:r>
            <a:r>
              <a:rPr lang="en-US" sz="1800" b="0" i="0" u="none" strike="noStrike" cap="none" dirty="0">
                <a:solidFill>
                  <a:srgbClr val="334155"/>
                </a:solidFill>
                <a:latin typeface="Lato"/>
                <a:ea typeface="Lato"/>
                <a:cs typeface="Lato"/>
                <a:sym typeface="Lato"/>
              </a:rPr>
              <a:t>.</a:t>
            </a:r>
            <a:endParaRPr sz="1800" dirty="0"/>
          </a:p>
        </p:txBody>
      </p:sp>
      <p:sp>
        <p:nvSpPr>
          <p:cNvPr id="95" name="Google Shape;95;p14"/>
          <p:cNvSpPr txBox="1"/>
          <p:nvPr/>
        </p:nvSpPr>
        <p:spPr>
          <a:xfrm>
            <a:off x="571500" y="3444493"/>
            <a:ext cx="5238600" cy="1163700"/>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800" b="0" i="0" u="none" strike="noStrike" cap="none" dirty="0">
                <a:solidFill>
                  <a:srgbClr val="334155"/>
                </a:solidFill>
                <a:latin typeface="Lato"/>
                <a:ea typeface="Lato"/>
                <a:cs typeface="Lato"/>
                <a:sym typeface="Lato"/>
              </a:rPr>
              <a:t>The optimal management of deep venous injuries remains controversial, with debates between ligation and primary repair.</a:t>
            </a:r>
            <a:endParaRPr sz="1800" dirty="0"/>
          </a:p>
        </p:txBody>
      </p:sp>
      <p:sp>
        <p:nvSpPr>
          <p:cNvPr id="96" name="Google Shape;96;p14"/>
          <p:cNvSpPr txBox="1"/>
          <p:nvPr/>
        </p:nvSpPr>
        <p:spPr>
          <a:xfrm>
            <a:off x="6072175" y="1212211"/>
            <a:ext cx="5500800" cy="3231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100" b="1" i="0" u="none" strike="noStrike" cap="none" dirty="0">
                <a:solidFill>
                  <a:srgbClr val="C53030"/>
                </a:solidFill>
                <a:latin typeface="Merriweather"/>
                <a:ea typeface="Merriweather"/>
                <a:cs typeface="Merriweather"/>
                <a:sym typeface="Merriweather"/>
              </a:rPr>
              <a:t>Methodology</a:t>
            </a:r>
            <a:endParaRPr dirty="0"/>
          </a:p>
        </p:txBody>
      </p:sp>
      <p:sp>
        <p:nvSpPr>
          <p:cNvPr id="97" name="Google Shape;97;p14"/>
          <p:cNvSpPr txBox="1"/>
          <p:nvPr/>
        </p:nvSpPr>
        <p:spPr>
          <a:xfrm>
            <a:off x="6548425" y="2027839"/>
            <a:ext cx="4762500" cy="277200"/>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800" b="0" i="0" u="none" strike="noStrike" cap="none" dirty="0">
                <a:solidFill>
                  <a:srgbClr val="334155"/>
                </a:solidFill>
                <a:latin typeface="Lato"/>
                <a:ea typeface="Lato"/>
                <a:cs typeface="Lato"/>
                <a:sym typeface="Lato"/>
              </a:rPr>
              <a:t>Study Period: January 2015 – 2025</a:t>
            </a:r>
            <a:endParaRPr sz="1800" dirty="0"/>
          </a:p>
        </p:txBody>
      </p:sp>
      <p:sp>
        <p:nvSpPr>
          <p:cNvPr id="98" name="Google Shape;98;p14"/>
          <p:cNvSpPr txBox="1"/>
          <p:nvPr/>
        </p:nvSpPr>
        <p:spPr>
          <a:xfrm>
            <a:off x="6548425" y="2797567"/>
            <a:ext cx="4762500" cy="1329595"/>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800" b="0" i="0" u="none" strike="noStrike" cap="none" dirty="0">
                <a:solidFill>
                  <a:srgbClr val="334155"/>
                </a:solidFill>
                <a:latin typeface="Lato"/>
                <a:ea typeface="Lato"/>
                <a:cs typeface="Lato"/>
                <a:sym typeface="Lato"/>
              </a:rPr>
              <a:t>Subjects: Patients undergoing lower limb venous repair – all surgeries performed by a single surgeon</a:t>
            </a:r>
            <a:endParaRPr sz="1800" dirty="0"/>
          </a:p>
        </p:txBody>
      </p:sp>
      <p:sp>
        <p:nvSpPr>
          <p:cNvPr id="99" name="Google Shape;99;p14"/>
          <p:cNvSpPr txBox="1"/>
          <p:nvPr/>
        </p:nvSpPr>
        <p:spPr>
          <a:xfrm>
            <a:off x="6548425" y="4301486"/>
            <a:ext cx="5343600" cy="720300"/>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800" b="0" i="0" u="none" strike="noStrike" cap="none" dirty="0">
                <a:solidFill>
                  <a:srgbClr val="334155"/>
                </a:solidFill>
                <a:latin typeface="Lato"/>
                <a:ea typeface="Lato"/>
                <a:cs typeface="Lato"/>
                <a:sym typeface="Lato"/>
              </a:rPr>
              <a:t>Data: Demographics, injury mechanism, and repair type</a:t>
            </a:r>
            <a:endParaRPr sz="1800" dirty="0"/>
          </a:p>
        </p:txBody>
      </p:sp>
      <p:pic>
        <p:nvPicPr>
          <p:cNvPr id="100" name="Google Shape;100;p14" descr="image.png"/>
          <p:cNvPicPr preferRelativeResize="0"/>
          <p:nvPr/>
        </p:nvPicPr>
        <p:blipFill rotWithShape="1">
          <a:blip r:embed="rId4">
            <a:alphaModFix/>
          </a:blip>
          <a:srcRect/>
          <a:stretch/>
        </p:blipFill>
        <p:spPr>
          <a:xfrm>
            <a:off x="6072175" y="2046815"/>
            <a:ext cx="238125" cy="337560"/>
          </a:xfrm>
          <a:prstGeom prst="rect">
            <a:avLst/>
          </a:prstGeom>
          <a:noFill/>
          <a:ln>
            <a:noFill/>
          </a:ln>
        </p:spPr>
      </p:pic>
      <p:pic>
        <p:nvPicPr>
          <p:cNvPr id="101" name="Google Shape;101;p14" descr="image.png"/>
          <p:cNvPicPr preferRelativeResize="0"/>
          <p:nvPr/>
        </p:nvPicPr>
        <p:blipFill rotWithShape="1">
          <a:blip r:embed="rId5">
            <a:alphaModFix/>
          </a:blip>
          <a:srcRect/>
          <a:stretch/>
        </p:blipFill>
        <p:spPr>
          <a:xfrm>
            <a:off x="6072175" y="2849947"/>
            <a:ext cx="333375" cy="337560"/>
          </a:xfrm>
          <a:prstGeom prst="rect">
            <a:avLst/>
          </a:prstGeom>
          <a:noFill/>
          <a:ln>
            <a:noFill/>
          </a:ln>
        </p:spPr>
      </p:pic>
      <p:pic>
        <p:nvPicPr>
          <p:cNvPr id="102" name="Google Shape;102;p14" descr="image.png"/>
          <p:cNvPicPr preferRelativeResize="0"/>
          <p:nvPr/>
        </p:nvPicPr>
        <p:blipFill rotWithShape="1">
          <a:blip r:embed="rId6">
            <a:alphaModFix/>
          </a:blip>
          <a:srcRect/>
          <a:stretch/>
        </p:blipFill>
        <p:spPr>
          <a:xfrm>
            <a:off x="6072175" y="4287976"/>
            <a:ext cx="238125" cy="337560"/>
          </a:xfrm>
          <a:prstGeom prst="rect">
            <a:avLst/>
          </a:prstGeom>
          <a:noFill/>
          <a:ln>
            <a:noFill/>
          </a:ln>
        </p:spPr>
      </p:pic>
      <p:sp>
        <p:nvSpPr>
          <p:cNvPr id="103" name="Google Shape;103;p14"/>
          <p:cNvSpPr txBox="1"/>
          <p:nvPr/>
        </p:nvSpPr>
        <p:spPr>
          <a:xfrm>
            <a:off x="410150" y="262108"/>
            <a:ext cx="11601600" cy="4386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850" b="1" i="0" u="none" strike="noStrike" cap="none" dirty="0">
                <a:solidFill>
                  <a:srgbClr val="1E3A8A"/>
                </a:solidFill>
                <a:latin typeface="Merriweather"/>
                <a:ea typeface="Merriweather"/>
                <a:cs typeface="Merriweather"/>
                <a:sym typeface="Merriweather"/>
              </a:rPr>
              <a:t>Introduction</a:t>
            </a:r>
            <a:endParaRPr dirty="0"/>
          </a:p>
        </p:txBody>
      </p:sp>
      <p:sp>
        <p:nvSpPr>
          <p:cNvPr id="104" name="Google Shape;104;p14"/>
          <p:cNvSpPr/>
          <p:nvPr/>
        </p:nvSpPr>
        <p:spPr>
          <a:xfrm>
            <a:off x="410150" y="791107"/>
            <a:ext cx="11049000" cy="19200"/>
          </a:xfrm>
          <a:prstGeom prst="rect">
            <a:avLst/>
          </a:prstGeom>
          <a:solidFill>
            <a:srgbClr val="E2E8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8"/>
        <p:cNvGrpSpPr/>
        <p:nvPr/>
      </p:nvGrpSpPr>
      <p:grpSpPr>
        <a:xfrm>
          <a:off x="0" y="0"/>
          <a:ext cx="0" cy="0"/>
          <a:chOff x="0" y="0"/>
          <a:chExt cx="0" cy="0"/>
        </a:xfrm>
      </p:grpSpPr>
      <p:pic>
        <p:nvPicPr>
          <p:cNvPr id="109" name="Google Shape;109;p15" descr="image.pn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10" name="Google Shape;110;p15" descr="image.png"/>
          <p:cNvPicPr preferRelativeResize="0"/>
          <p:nvPr/>
        </p:nvPicPr>
        <p:blipFill rotWithShape="1">
          <a:blip r:embed="rId4">
            <a:alphaModFix/>
          </a:blip>
          <a:srcRect/>
          <a:stretch/>
        </p:blipFill>
        <p:spPr>
          <a:xfrm>
            <a:off x="571500" y="983605"/>
            <a:ext cx="3492400" cy="3255168"/>
          </a:xfrm>
          <a:prstGeom prst="rect">
            <a:avLst/>
          </a:prstGeom>
          <a:noFill/>
          <a:ln>
            <a:noFill/>
          </a:ln>
        </p:spPr>
      </p:pic>
      <p:pic>
        <p:nvPicPr>
          <p:cNvPr id="111" name="Google Shape;111;p15" descr="image.png"/>
          <p:cNvPicPr preferRelativeResize="0"/>
          <p:nvPr/>
        </p:nvPicPr>
        <p:blipFill rotWithShape="1">
          <a:blip r:embed="rId5">
            <a:alphaModFix/>
          </a:blip>
          <a:srcRect/>
          <a:stretch/>
        </p:blipFill>
        <p:spPr>
          <a:xfrm>
            <a:off x="4349650" y="983605"/>
            <a:ext cx="3492549" cy="3255168"/>
          </a:xfrm>
          <a:prstGeom prst="rect">
            <a:avLst/>
          </a:prstGeom>
          <a:noFill/>
          <a:ln>
            <a:noFill/>
          </a:ln>
        </p:spPr>
      </p:pic>
      <p:pic>
        <p:nvPicPr>
          <p:cNvPr id="112" name="Google Shape;112;p15" descr="image.png"/>
          <p:cNvPicPr preferRelativeResize="0"/>
          <p:nvPr/>
        </p:nvPicPr>
        <p:blipFill rotWithShape="1">
          <a:blip r:embed="rId4">
            <a:alphaModFix/>
          </a:blip>
          <a:srcRect/>
          <a:stretch/>
        </p:blipFill>
        <p:spPr>
          <a:xfrm>
            <a:off x="8127950" y="983605"/>
            <a:ext cx="3492400" cy="3255168"/>
          </a:xfrm>
          <a:prstGeom prst="rect">
            <a:avLst/>
          </a:prstGeom>
          <a:noFill/>
          <a:ln>
            <a:noFill/>
          </a:ln>
        </p:spPr>
      </p:pic>
      <p:pic>
        <p:nvPicPr>
          <p:cNvPr id="113" name="Google Shape;113;p15" descr="image.png"/>
          <p:cNvPicPr preferRelativeResize="0"/>
          <p:nvPr/>
        </p:nvPicPr>
        <p:blipFill rotWithShape="1">
          <a:blip r:embed="rId6">
            <a:alphaModFix/>
          </a:blip>
          <a:srcRect/>
          <a:stretch/>
        </p:blipFill>
        <p:spPr>
          <a:xfrm>
            <a:off x="571350" y="611679"/>
            <a:ext cx="11049000" cy="5881389"/>
          </a:xfrm>
          <a:prstGeom prst="rect">
            <a:avLst/>
          </a:prstGeom>
          <a:noFill/>
          <a:ln>
            <a:noFill/>
          </a:ln>
        </p:spPr>
      </p:pic>
      <p:sp>
        <p:nvSpPr>
          <p:cNvPr id="114" name="Google Shape;114;p15"/>
          <p:cNvSpPr txBox="1"/>
          <p:nvPr/>
        </p:nvSpPr>
        <p:spPr>
          <a:xfrm>
            <a:off x="552450" y="4367890"/>
            <a:ext cx="11601450" cy="3077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000" b="1" dirty="0">
                <a:solidFill>
                  <a:srgbClr val="1E3A8A"/>
                </a:solidFill>
                <a:latin typeface="Merriweather"/>
                <a:ea typeface="Merriweather"/>
                <a:cs typeface="Merriweather"/>
                <a:sym typeface="Lato"/>
              </a:rPr>
              <a:t>Vessel</a:t>
            </a:r>
            <a:r>
              <a:rPr lang="en-US" sz="1100" b="1" i="0" u="none" strike="noStrike" cap="none" dirty="0">
                <a:solidFill>
                  <a:srgbClr val="1E3A8A"/>
                </a:solidFill>
                <a:latin typeface="Lato"/>
                <a:ea typeface="Lato"/>
                <a:cs typeface="Lato"/>
                <a:sym typeface="Lato"/>
              </a:rPr>
              <a:t> </a:t>
            </a:r>
            <a:r>
              <a:rPr lang="en-US" sz="2000" b="1" dirty="0">
                <a:solidFill>
                  <a:srgbClr val="1E3A8A"/>
                </a:solidFill>
                <a:latin typeface="Merriweather"/>
                <a:ea typeface="Merriweather"/>
                <a:cs typeface="Merriweather"/>
                <a:sym typeface="Lato"/>
              </a:rPr>
              <a:t>Distribution</a:t>
            </a:r>
            <a:endParaRPr sz="2000" b="1" dirty="0">
              <a:solidFill>
                <a:srgbClr val="1E3A8A"/>
              </a:solidFill>
              <a:latin typeface="Merriweather"/>
              <a:ea typeface="Merriweather"/>
              <a:cs typeface="Merriweather"/>
            </a:endParaRPr>
          </a:p>
        </p:txBody>
      </p:sp>
      <p:sp>
        <p:nvSpPr>
          <p:cNvPr id="115" name="Google Shape;115;p15"/>
          <p:cNvSpPr txBox="1"/>
          <p:nvPr/>
        </p:nvSpPr>
        <p:spPr>
          <a:xfrm>
            <a:off x="904875" y="1269355"/>
            <a:ext cx="3016939" cy="27622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i="0" u="none" strike="noStrike" cap="none">
                <a:solidFill>
                  <a:srgbClr val="1E3A8A"/>
                </a:solidFill>
                <a:latin typeface="Lato"/>
                <a:ea typeface="Lato"/>
                <a:cs typeface="Lato"/>
                <a:sym typeface="Lato"/>
              </a:rPr>
              <a:t>Demographics</a:t>
            </a:r>
            <a:endParaRPr/>
          </a:p>
        </p:txBody>
      </p:sp>
      <p:sp>
        <p:nvSpPr>
          <p:cNvPr id="116" name="Google Shape;116;p15"/>
          <p:cNvSpPr txBox="1"/>
          <p:nvPr/>
        </p:nvSpPr>
        <p:spPr>
          <a:xfrm>
            <a:off x="904875" y="1774180"/>
            <a:ext cx="2873275" cy="335160"/>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650" b="1" i="0" u="none" strike="noStrike" cap="none">
                <a:solidFill>
                  <a:srgbClr val="334155"/>
                </a:solidFill>
                <a:latin typeface="Lato"/>
                <a:ea typeface="Lato"/>
                <a:cs typeface="Lato"/>
                <a:sym typeface="Lato"/>
              </a:rPr>
              <a:t>N = 19 Patients</a:t>
            </a:r>
            <a:endParaRPr/>
          </a:p>
        </p:txBody>
      </p:sp>
      <p:sp>
        <p:nvSpPr>
          <p:cNvPr id="117" name="Google Shape;117;p15"/>
          <p:cNvSpPr txBox="1"/>
          <p:nvPr/>
        </p:nvSpPr>
        <p:spPr>
          <a:xfrm>
            <a:off x="904875" y="2318891"/>
            <a:ext cx="2873275" cy="335160"/>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650" b="0" i="0" u="none" strike="noStrike" cap="none" dirty="0">
                <a:solidFill>
                  <a:srgbClr val="334155"/>
                </a:solidFill>
                <a:latin typeface="Lato"/>
                <a:ea typeface="Lato"/>
                <a:cs typeface="Lato"/>
                <a:sym typeface="Lato"/>
              </a:rPr>
              <a:t>Male: 73.7% (n=14)</a:t>
            </a:r>
            <a:endParaRPr dirty="0"/>
          </a:p>
        </p:txBody>
      </p:sp>
      <p:sp>
        <p:nvSpPr>
          <p:cNvPr id="118" name="Google Shape;118;p15"/>
          <p:cNvSpPr txBox="1"/>
          <p:nvPr/>
        </p:nvSpPr>
        <p:spPr>
          <a:xfrm>
            <a:off x="904875" y="2863601"/>
            <a:ext cx="2873275" cy="335160"/>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650" b="0" i="0" u="none" strike="noStrike" cap="none" dirty="0">
                <a:solidFill>
                  <a:srgbClr val="334155"/>
                </a:solidFill>
                <a:latin typeface="Lato"/>
                <a:ea typeface="Lato"/>
                <a:cs typeface="Lato"/>
                <a:sym typeface="Lato"/>
              </a:rPr>
              <a:t>Female: 26.3% (n=5)</a:t>
            </a:r>
            <a:endParaRPr dirty="0"/>
          </a:p>
        </p:txBody>
      </p:sp>
      <p:sp>
        <p:nvSpPr>
          <p:cNvPr id="119" name="Google Shape;119;p15"/>
          <p:cNvSpPr txBox="1"/>
          <p:nvPr/>
        </p:nvSpPr>
        <p:spPr>
          <a:xfrm>
            <a:off x="904875" y="3408312"/>
            <a:ext cx="2873275" cy="335160"/>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650" b="0" i="0" u="none" strike="noStrike" cap="none" dirty="0">
                <a:solidFill>
                  <a:srgbClr val="334155"/>
                </a:solidFill>
                <a:latin typeface="Lato"/>
                <a:ea typeface="Lato"/>
                <a:cs typeface="Lato"/>
                <a:sym typeface="Lato"/>
              </a:rPr>
              <a:t>Mean Age: 36 years (4-61)</a:t>
            </a:r>
            <a:endParaRPr dirty="0"/>
          </a:p>
        </p:txBody>
      </p:sp>
      <p:sp>
        <p:nvSpPr>
          <p:cNvPr id="120" name="Google Shape;120;p15"/>
          <p:cNvSpPr txBox="1"/>
          <p:nvPr/>
        </p:nvSpPr>
        <p:spPr>
          <a:xfrm>
            <a:off x="4683025" y="1269355"/>
            <a:ext cx="3017095" cy="27622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i="0" u="none" strike="noStrike" cap="none" dirty="0">
                <a:solidFill>
                  <a:srgbClr val="1E3A8A"/>
                </a:solidFill>
                <a:latin typeface="Lato"/>
                <a:ea typeface="Lato"/>
                <a:cs typeface="Lato"/>
                <a:sym typeface="Lato"/>
              </a:rPr>
              <a:t>Mechanisms</a:t>
            </a:r>
            <a:endParaRPr dirty="0"/>
          </a:p>
        </p:txBody>
      </p:sp>
      <p:sp>
        <p:nvSpPr>
          <p:cNvPr id="121" name="Google Shape;121;p15"/>
          <p:cNvSpPr txBox="1"/>
          <p:nvPr/>
        </p:nvSpPr>
        <p:spPr>
          <a:xfrm>
            <a:off x="4987675" y="2795236"/>
            <a:ext cx="2873424" cy="406265"/>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650" b="0" i="0" u="none" strike="noStrike" cap="none" dirty="0">
                <a:solidFill>
                  <a:srgbClr val="334155"/>
                </a:solidFill>
                <a:latin typeface="Lato"/>
                <a:ea typeface="Lato"/>
                <a:cs typeface="Lato"/>
                <a:sym typeface="Lato"/>
              </a:rPr>
              <a:t>Workplace Injury (</a:t>
            </a:r>
            <a:r>
              <a:rPr lang="en-US" sz="1650" b="1" i="0" u="none" strike="noStrike" cap="none" dirty="0">
                <a:solidFill>
                  <a:srgbClr val="334155"/>
                </a:solidFill>
                <a:latin typeface="Lato"/>
                <a:ea typeface="Lato"/>
                <a:cs typeface="Lato"/>
                <a:sym typeface="Lato"/>
              </a:rPr>
              <a:t>n=1</a:t>
            </a:r>
            <a:r>
              <a:rPr lang="en-US" sz="1650" b="0" i="0" u="none" strike="noStrike" cap="none" dirty="0">
                <a:solidFill>
                  <a:srgbClr val="334155"/>
                </a:solidFill>
                <a:latin typeface="Lato"/>
                <a:ea typeface="Lato"/>
                <a:cs typeface="Lato"/>
                <a:sym typeface="Lato"/>
              </a:rPr>
              <a:t>)</a:t>
            </a:r>
            <a:endParaRPr b="1" dirty="0"/>
          </a:p>
        </p:txBody>
      </p:sp>
      <p:sp>
        <p:nvSpPr>
          <p:cNvPr id="122" name="Google Shape;122;p15"/>
          <p:cNvSpPr txBox="1"/>
          <p:nvPr/>
        </p:nvSpPr>
        <p:spPr>
          <a:xfrm>
            <a:off x="8461325" y="1269355"/>
            <a:ext cx="3016939" cy="27622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i="0" u="none" strike="noStrike" cap="none">
                <a:solidFill>
                  <a:srgbClr val="1E3A8A"/>
                </a:solidFill>
                <a:latin typeface="Lato"/>
                <a:ea typeface="Lato"/>
                <a:cs typeface="Lato"/>
                <a:sym typeface="Lato"/>
              </a:rPr>
              <a:t>Vessel Involvement</a:t>
            </a:r>
            <a:endParaRPr/>
          </a:p>
        </p:txBody>
      </p:sp>
      <p:sp>
        <p:nvSpPr>
          <p:cNvPr id="123" name="Google Shape;123;p15"/>
          <p:cNvSpPr txBox="1"/>
          <p:nvPr/>
        </p:nvSpPr>
        <p:spPr>
          <a:xfrm>
            <a:off x="8461325" y="1774180"/>
            <a:ext cx="2873275" cy="335160"/>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650" b="0" i="0" u="none" strike="noStrike" cap="none" dirty="0">
                <a:solidFill>
                  <a:srgbClr val="334155"/>
                </a:solidFill>
                <a:latin typeface="Lato"/>
                <a:ea typeface="Lato"/>
                <a:cs typeface="Lato"/>
                <a:sym typeface="Lato"/>
              </a:rPr>
              <a:t>Popliteal Vein: 42.1% (n=8)</a:t>
            </a:r>
            <a:endParaRPr dirty="0"/>
          </a:p>
        </p:txBody>
      </p:sp>
      <p:sp>
        <p:nvSpPr>
          <p:cNvPr id="124" name="Google Shape;124;p15"/>
          <p:cNvSpPr txBox="1"/>
          <p:nvPr/>
        </p:nvSpPr>
        <p:spPr>
          <a:xfrm>
            <a:off x="8461325" y="2318891"/>
            <a:ext cx="2873275" cy="335160"/>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650" b="0" i="0" u="none" strike="noStrike" cap="none" dirty="0">
                <a:solidFill>
                  <a:srgbClr val="334155"/>
                </a:solidFill>
                <a:latin typeface="Lato"/>
                <a:ea typeface="Lato"/>
                <a:cs typeface="Lato"/>
                <a:sym typeface="Lato"/>
              </a:rPr>
              <a:t>Femoral Vein: 26.3% (n=5)</a:t>
            </a:r>
            <a:endParaRPr dirty="0"/>
          </a:p>
        </p:txBody>
      </p:sp>
      <p:sp>
        <p:nvSpPr>
          <p:cNvPr id="125" name="Google Shape;125;p15"/>
          <p:cNvSpPr txBox="1"/>
          <p:nvPr/>
        </p:nvSpPr>
        <p:spPr>
          <a:xfrm>
            <a:off x="8461325" y="2863601"/>
            <a:ext cx="2873275" cy="406265"/>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650" b="0" i="0" u="none" strike="noStrike" cap="none" dirty="0">
                <a:solidFill>
                  <a:srgbClr val="334155"/>
                </a:solidFill>
                <a:latin typeface="Lato"/>
                <a:ea typeface="Lato"/>
                <a:cs typeface="Lato"/>
                <a:sym typeface="Lato"/>
              </a:rPr>
              <a:t>External Iliac vein: </a:t>
            </a:r>
            <a:r>
              <a:rPr lang="en-US" sz="1650" dirty="0">
                <a:solidFill>
                  <a:srgbClr val="334155"/>
                </a:solidFill>
                <a:latin typeface="Lato"/>
                <a:ea typeface="Lato"/>
                <a:cs typeface="Lato"/>
                <a:sym typeface="Lato"/>
              </a:rPr>
              <a:t>31</a:t>
            </a:r>
            <a:r>
              <a:rPr lang="en-US" sz="1650" b="0" i="0" u="none" strike="noStrike" cap="none" dirty="0">
                <a:solidFill>
                  <a:srgbClr val="334155"/>
                </a:solidFill>
                <a:latin typeface="Lato"/>
                <a:ea typeface="Lato"/>
                <a:cs typeface="Lato"/>
                <a:sym typeface="Lato"/>
              </a:rPr>
              <a:t>.5% (n=6)</a:t>
            </a:r>
            <a:endParaRPr dirty="0"/>
          </a:p>
        </p:txBody>
      </p:sp>
      <p:sp>
        <p:nvSpPr>
          <p:cNvPr id="127" name="Google Shape;127;p15"/>
          <p:cNvSpPr txBox="1"/>
          <p:nvPr/>
        </p:nvSpPr>
        <p:spPr>
          <a:xfrm>
            <a:off x="4749700" y="1869389"/>
            <a:ext cx="123825" cy="33337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650" b="0" i="0" u="none" strike="noStrike" cap="none" dirty="0">
                <a:solidFill>
                  <a:srgbClr val="334155"/>
                </a:solidFill>
                <a:latin typeface="Lato"/>
                <a:ea typeface="Lato"/>
                <a:cs typeface="Lato"/>
                <a:sym typeface="Lato"/>
              </a:rPr>
              <a:t>•</a:t>
            </a:r>
            <a:endParaRPr dirty="0"/>
          </a:p>
        </p:txBody>
      </p:sp>
      <p:sp>
        <p:nvSpPr>
          <p:cNvPr id="128" name="Google Shape;128;p15"/>
          <p:cNvSpPr txBox="1"/>
          <p:nvPr/>
        </p:nvSpPr>
        <p:spPr>
          <a:xfrm>
            <a:off x="4873525" y="1774180"/>
            <a:ext cx="2968674" cy="406265"/>
          </a:xfrm>
          <a:prstGeom prst="rect">
            <a:avLst/>
          </a:prstGeom>
          <a:noFill/>
          <a:ln>
            <a:noFill/>
          </a:ln>
        </p:spPr>
        <p:txBody>
          <a:bodyPr spcFirstLastPara="1" wrap="square" lIns="123825" tIns="0" rIns="0" bIns="0" anchor="t" anchorCtr="0">
            <a:spAutoFit/>
          </a:bodyPr>
          <a:lstStyle/>
          <a:p>
            <a:pPr marL="0" marR="0" lvl="0" indent="0" algn="l" rtl="0">
              <a:lnSpc>
                <a:spcPct val="160000"/>
              </a:lnSpc>
              <a:spcBef>
                <a:spcPts val="0"/>
              </a:spcBef>
              <a:spcAft>
                <a:spcPts val="0"/>
              </a:spcAft>
              <a:buNone/>
            </a:pPr>
            <a:r>
              <a:rPr lang="en-US" sz="1650" b="0" i="0" u="none" strike="noStrike" cap="none" dirty="0">
                <a:solidFill>
                  <a:srgbClr val="334155"/>
                </a:solidFill>
                <a:latin typeface="Lato"/>
                <a:ea typeface="Lato"/>
                <a:cs typeface="Lato"/>
                <a:sym typeface="Lato"/>
              </a:rPr>
              <a:t>Road Traffic Accidents </a:t>
            </a:r>
            <a:r>
              <a:rPr lang="en-US" sz="1650" b="1" i="0" u="none" strike="noStrike" cap="none" dirty="0">
                <a:solidFill>
                  <a:srgbClr val="334155"/>
                </a:solidFill>
                <a:latin typeface="Lato"/>
                <a:ea typeface="Lato"/>
                <a:cs typeface="Lato"/>
                <a:sym typeface="Lato"/>
              </a:rPr>
              <a:t>21.1%</a:t>
            </a:r>
            <a:endParaRPr b="1" dirty="0"/>
          </a:p>
        </p:txBody>
      </p:sp>
      <p:sp>
        <p:nvSpPr>
          <p:cNvPr id="129" name="Google Shape;129;p15"/>
          <p:cNvSpPr txBox="1"/>
          <p:nvPr/>
        </p:nvSpPr>
        <p:spPr>
          <a:xfrm>
            <a:off x="4749700" y="2191890"/>
            <a:ext cx="123825" cy="33337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650" b="0" i="0" u="none" strike="noStrike" cap="none" dirty="0">
                <a:solidFill>
                  <a:srgbClr val="334155"/>
                </a:solidFill>
                <a:latin typeface="Lato"/>
                <a:ea typeface="Lato"/>
                <a:cs typeface="Lato"/>
                <a:sym typeface="Lato"/>
              </a:rPr>
              <a:t>•</a:t>
            </a:r>
            <a:endParaRPr dirty="0"/>
          </a:p>
        </p:txBody>
      </p:sp>
      <p:sp>
        <p:nvSpPr>
          <p:cNvPr id="130" name="Google Shape;130;p15"/>
          <p:cNvSpPr txBox="1"/>
          <p:nvPr/>
        </p:nvSpPr>
        <p:spPr>
          <a:xfrm>
            <a:off x="4873525" y="2109341"/>
            <a:ext cx="2682924" cy="406265"/>
          </a:xfrm>
          <a:prstGeom prst="rect">
            <a:avLst/>
          </a:prstGeom>
          <a:noFill/>
          <a:ln>
            <a:noFill/>
          </a:ln>
        </p:spPr>
        <p:txBody>
          <a:bodyPr spcFirstLastPara="1" wrap="square" lIns="123825" tIns="0" rIns="0" bIns="0" anchor="t" anchorCtr="0">
            <a:spAutoFit/>
          </a:bodyPr>
          <a:lstStyle/>
          <a:p>
            <a:pPr marL="0" marR="0" lvl="0" indent="0" algn="l" rtl="0">
              <a:lnSpc>
                <a:spcPct val="160000"/>
              </a:lnSpc>
              <a:spcBef>
                <a:spcPts val="0"/>
              </a:spcBef>
              <a:spcAft>
                <a:spcPts val="0"/>
              </a:spcAft>
              <a:buNone/>
            </a:pPr>
            <a:r>
              <a:rPr lang="en-US" sz="1650" b="0" i="0" u="none" strike="noStrike" cap="none" dirty="0">
                <a:solidFill>
                  <a:srgbClr val="334155"/>
                </a:solidFill>
                <a:latin typeface="Lato"/>
                <a:ea typeface="Lato"/>
                <a:cs typeface="Lato"/>
                <a:sym typeface="Lato"/>
              </a:rPr>
              <a:t>Trap Gun Injuries </a:t>
            </a:r>
            <a:r>
              <a:rPr lang="en-US" sz="1650" b="1" i="0" u="none" strike="noStrike" cap="none" dirty="0">
                <a:solidFill>
                  <a:srgbClr val="334155"/>
                </a:solidFill>
                <a:latin typeface="Lato"/>
                <a:ea typeface="Lato"/>
                <a:cs typeface="Lato"/>
                <a:sym typeface="Lato"/>
              </a:rPr>
              <a:t>21.1%</a:t>
            </a:r>
            <a:endParaRPr b="1" dirty="0"/>
          </a:p>
        </p:txBody>
      </p:sp>
      <p:sp>
        <p:nvSpPr>
          <p:cNvPr id="131" name="Google Shape;131;p15"/>
          <p:cNvSpPr txBox="1"/>
          <p:nvPr/>
        </p:nvSpPr>
        <p:spPr>
          <a:xfrm>
            <a:off x="4749700" y="2530226"/>
            <a:ext cx="123825" cy="33337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650" b="0" i="0" u="none" strike="noStrike" cap="none" dirty="0">
                <a:solidFill>
                  <a:srgbClr val="334155"/>
                </a:solidFill>
                <a:latin typeface="Lato"/>
                <a:ea typeface="Lato"/>
                <a:cs typeface="Lato"/>
                <a:sym typeface="Lato"/>
              </a:rPr>
              <a:t>•</a:t>
            </a:r>
            <a:endParaRPr dirty="0"/>
          </a:p>
        </p:txBody>
      </p:sp>
      <p:sp>
        <p:nvSpPr>
          <p:cNvPr id="132" name="Google Shape;132;p15"/>
          <p:cNvSpPr txBox="1"/>
          <p:nvPr/>
        </p:nvSpPr>
        <p:spPr>
          <a:xfrm>
            <a:off x="4873525" y="2444501"/>
            <a:ext cx="2682924" cy="406265"/>
          </a:xfrm>
          <a:prstGeom prst="rect">
            <a:avLst/>
          </a:prstGeom>
          <a:noFill/>
          <a:ln>
            <a:noFill/>
          </a:ln>
        </p:spPr>
        <p:txBody>
          <a:bodyPr spcFirstLastPara="1" wrap="square" lIns="123825" tIns="0" rIns="0" bIns="0" anchor="t" anchorCtr="0">
            <a:spAutoFit/>
          </a:bodyPr>
          <a:lstStyle/>
          <a:p>
            <a:pPr marL="0" marR="0" lvl="0" indent="0" algn="l" rtl="0">
              <a:lnSpc>
                <a:spcPct val="160000"/>
              </a:lnSpc>
              <a:spcBef>
                <a:spcPts val="0"/>
              </a:spcBef>
              <a:spcAft>
                <a:spcPts val="0"/>
              </a:spcAft>
              <a:buNone/>
            </a:pPr>
            <a:r>
              <a:rPr lang="en-US" sz="1650" b="0" i="0" u="none" strike="noStrike" cap="none" dirty="0">
                <a:solidFill>
                  <a:srgbClr val="334155"/>
                </a:solidFill>
                <a:latin typeface="Lato"/>
                <a:ea typeface="Lato"/>
                <a:cs typeface="Lato"/>
                <a:sym typeface="Lato"/>
              </a:rPr>
              <a:t>Iatrogenic Causes </a:t>
            </a:r>
            <a:r>
              <a:rPr lang="en-US" sz="1650" b="1" i="0" u="none" strike="noStrike" cap="none" dirty="0">
                <a:solidFill>
                  <a:srgbClr val="334155"/>
                </a:solidFill>
                <a:latin typeface="Lato"/>
                <a:ea typeface="Lato"/>
                <a:cs typeface="Lato"/>
                <a:sym typeface="Lato"/>
              </a:rPr>
              <a:t>21.1%</a:t>
            </a:r>
            <a:endParaRPr b="1" dirty="0"/>
          </a:p>
        </p:txBody>
      </p:sp>
      <p:sp>
        <p:nvSpPr>
          <p:cNvPr id="133" name="Google Shape;133;p15"/>
          <p:cNvSpPr txBox="1"/>
          <p:nvPr/>
        </p:nvSpPr>
        <p:spPr>
          <a:xfrm>
            <a:off x="571350" y="233861"/>
            <a:ext cx="11601600" cy="4386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850" b="1" i="0" u="none" strike="noStrike" cap="none" dirty="0">
                <a:solidFill>
                  <a:srgbClr val="1E3A8A"/>
                </a:solidFill>
                <a:latin typeface="Merriweather"/>
                <a:ea typeface="Merriweather"/>
                <a:cs typeface="Merriweather"/>
                <a:sym typeface="Merriweather"/>
              </a:rPr>
              <a:t>Results: Patient &amp; Injury Profile</a:t>
            </a:r>
            <a:endParaRPr dirty="0"/>
          </a:p>
        </p:txBody>
      </p:sp>
      <p:sp>
        <p:nvSpPr>
          <p:cNvPr id="134" name="Google Shape;134;p15"/>
          <p:cNvSpPr/>
          <p:nvPr/>
        </p:nvSpPr>
        <p:spPr>
          <a:xfrm>
            <a:off x="571500" y="583555"/>
            <a:ext cx="11049000" cy="19050"/>
          </a:xfrm>
          <a:prstGeom prst="rect">
            <a:avLst/>
          </a:prstGeom>
          <a:solidFill>
            <a:srgbClr val="E2E8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 name="Google Shape;149;p16">
            <a:extLst>
              <a:ext uri="{FF2B5EF4-FFF2-40B4-BE49-F238E27FC236}">
                <a16:creationId xmlns:a16="http://schemas.microsoft.com/office/drawing/2014/main" id="{A927631E-034F-79F2-1532-1C38A03557A5}"/>
              </a:ext>
            </a:extLst>
          </p:cNvPr>
          <p:cNvSpPr txBox="1"/>
          <p:nvPr/>
        </p:nvSpPr>
        <p:spPr>
          <a:xfrm>
            <a:off x="4755475" y="2853678"/>
            <a:ext cx="148500" cy="303801"/>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974" b="0" i="0" u="none" strike="noStrike" cap="none" dirty="0">
                <a:solidFill>
                  <a:srgbClr val="334155"/>
                </a:solidFill>
                <a:latin typeface="Lato"/>
                <a:ea typeface="Lato"/>
                <a:cs typeface="Lato"/>
                <a:sym typeface="Lato"/>
              </a:rPr>
              <a:t>• </a:t>
            </a:r>
            <a:endParaRPr sz="1675" dirty="0"/>
          </a:p>
        </p:txBody>
      </p:sp>
      <p:sp>
        <p:nvSpPr>
          <p:cNvPr id="6" name="Rectangle 5">
            <a:extLst>
              <a:ext uri="{FF2B5EF4-FFF2-40B4-BE49-F238E27FC236}">
                <a16:creationId xmlns:a16="http://schemas.microsoft.com/office/drawing/2014/main" id="{CD81F448-7EF2-5FB8-3786-0D0F61833032}"/>
              </a:ext>
            </a:extLst>
          </p:cNvPr>
          <p:cNvSpPr/>
          <p:nvPr/>
        </p:nvSpPr>
        <p:spPr>
          <a:xfrm>
            <a:off x="4683025" y="6167120"/>
            <a:ext cx="630655" cy="194428"/>
          </a:xfrm>
          <a:prstGeom prst="rect">
            <a:avLst/>
          </a:prstGeom>
          <a:solidFill>
            <a:srgbClr val="3B82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ECE362B-C00A-3456-F610-2374B6F5A196}"/>
              </a:ext>
            </a:extLst>
          </p:cNvPr>
          <p:cNvSpPr txBox="1"/>
          <p:nvPr/>
        </p:nvSpPr>
        <p:spPr>
          <a:xfrm>
            <a:off x="4693586" y="6133317"/>
            <a:ext cx="782320" cy="276999"/>
          </a:xfrm>
          <a:prstGeom prst="rect">
            <a:avLst/>
          </a:prstGeom>
          <a:noFill/>
          <a:ln>
            <a:noFill/>
          </a:ln>
        </p:spPr>
        <p:txBody>
          <a:bodyPr wrap="square" rtlCol="0">
            <a:spAutoFit/>
          </a:bodyPr>
          <a:lstStyle/>
          <a:p>
            <a:r>
              <a:rPr lang="en-US" sz="1200" dirty="0">
                <a:solidFill>
                  <a:schemeClr val="bg1"/>
                </a:solidFill>
              </a:rPr>
              <a:t>31.5%</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8"/>
        <p:cNvGrpSpPr/>
        <p:nvPr/>
      </p:nvGrpSpPr>
      <p:grpSpPr>
        <a:xfrm>
          <a:off x="0" y="0"/>
          <a:ext cx="0" cy="0"/>
          <a:chOff x="0" y="0"/>
          <a:chExt cx="0" cy="0"/>
        </a:xfrm>
      </p:grpSpPr>
      <p:pic>
        <p:nvPicPr>
          <p:cNvPr id="139" name="Google Shape;139;p16" descr="image.png"/>
          <p:cNvPicPr preferRelativeResize="0"/>
          <p:nvPr/>
        </p:nvPicPr>
        <p:blipFill rotWithShape="1">
          <a:blip r:embed="rId3">
            <a:alphaModFix/>
          </a:blip>
          <a:srcRect/>
          <a:stretch/>
        </p:blipFill>
        <p:spPr>
          <a:xfrm>
            <a:off x="23713" y="-50820"/>
            <a:ext cx="12192000" cy="6858000"/>
          </a:xfrm>
          <a:prstGeom prst="rect">
            <a:avLst/>
          </a:prstGeom>
          <a:noFill/>
          <a:ln>
            <a:noFill/>
          </a:ln>
        </p:spPr>
      </p:pic>
      <p:sp>
        <p:nvSpPr>
          <p:cNvPr id="141" name="Google Shape;141;p16"/>
          <p:cNvSpPr txBox="1"/>
          <p:nvPr/>
        </p:nvSpPr>
        <p:spPr>
          <a:xfrm>
            <a:off x="618913" y="1201255"/>
            <a:ext cx="5500800" cy="3078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000" b="1" i="0" u="none" strike="noStrike" cap="none" dirty="0">
                <a:solidFill>
                  <a:srgbClr val="C53030"/>
                </a:solidFill>
                <a:latin typeface="Merriweather"/>
                <a:ea typeface="Merriweather"/>
                <a:cs typeface="Merriweather"/>
                <a:sym typeface="Merriweather"/>
              </a:rPr>
              <a:t>Type of Repair</a:t>
            </a:r>
            <a:endParaRPr sz="2000" dirty="0"/>
          </a:p>
        </p:txBody>
      </p:sp>
      <p:sp>
        <p:nvSpPr>
          <p:cNvPr id="145" name="Google Shape;145;p16"/>
          <p:cNvSpPr txBox="1"/>
          <p:nvPr/>
        </p:nvSpPr>
        <p:spPr>
          <a:xfrm>
            <a:off x="1095163" y="1940167"/>
            <a:ext cx="4762500" cy="443198"/>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800" b="0" i="0" u="none" strike="noStrike" cap="none" dirty="0">
                <a:solidFill>
                  <a:srgbClr val="334155"/>
                </a:solidFill>
                <a:latin typeface="Lato"/>
                <a:ea typeface="Lato"/>
                <a:cs typeface="Lato"/>
                <a:sym typeface="Lato"/>
              </a:rPr>
              <a:t>Direct Venous Repair: 57.9% </a:t>
            </a:r>
            <a:endParaRPr sz="1800" dirty="0"/>
          </a:p>
        </p:txBody>
      </p:sp>
      <p:sp>
        <p:nvSpPr>
          <p:cNvPr id="146" name="Google Shape;146;p16"/>
          <p:cNvSpPr txBox="1"/>
          <p:nvPr/>
        </p:nvSpPr>
        <p:spPr>
          <a:xfrm>
            <a:off x="1095163" y="2513453"/>
            <a:ext cx="4762500" cy="443198"/>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800" b="0" i="0" u="none" strike="noStrike" cap="none" dirty="0">
                <a:solidFill>
                  <a:srgbClr val="334155"/>
                </a:solidFill>
                <a:latin typeface="Lato"/>
                <a:ea typeface="Lato"/>
                <a:cs typeface="Lato"/>
                <a:sym typeface="Lato"/>
              </a:rPr>
              <a:t>Saphenous Panel Graft: 21.1% </a:t>
            </a:r>
            <a:endParaRPr sz="1800" dirty="0"/>
          </a:p>
        </p:txBody>
      </p:sp>
      <p:pic>
        <p:nvPicPr>
          <p:cNvPr id="155" name="Google Shape;155;p16" descr="image.png"/>
          <p:cNvPicPr preferRelativeResize="0"/>
          <p:nvPr/>
        </p:nvPicPr>
        <p:blipFill rotWithShape="1">
          <a:blip r:embed="rId4">
            <a:alphaModFix/>
          </a:blip>
          <a:srcRect/>
          <a:stretch/>
        </p:blipFill>
        <p:spPr>
          <a:xfrm>
            <a:off x="618913" y="1983030"/>
            <a:ext cx="266700" cy="276225"/>
          </a:xfrm>
          <a:prstGeom prst="rect">
            <a:avLst/>
          </a:prstGeom>
          <a:noFill/>
          <a:ln>
            <a:noFill/>
          </a:ln>
        </p:spPr>
      </p:pic>
      <p:pic>
        <p:nvPicPr>
          <p:cNvPr id="156" name="Google Shape;156;p16" descr="image.png"/>
          <p:cNvPicPr preferRelativeResize="0"/>
          <p:nvPr/>
        </p:nvPicPr>
        <p:blipFill rotWithShape="1">
          <a:blip r:embed="rId4">
            <a:alphaModFix/>
          </a:blip>
          <a:srcRect/>
          <a:stretch/>
        </p:blipFill>
        <p:spPr>
          <a:xfrm>
            <a:off x="618913" y="2556316"/>
            <a:ext cx="266700" cy="276225"/>
          </a:xfrm>
          <a:prstGeom prst="rect">
            <a:avLst/>
          </a:prstGeom>
          <a:noFill/>
          <a:ln>
            <a:noFill/>
          </a:ln>
        </p:spPr>
      </p:pic>
      <p:sp>
        <p:nvSpPr>
          <p:cNvPr id="159" name="Google Shape;159;p16"/>
          <p:cNvSpPr txBox="1"/>
          <p:nvPr/>
        </p:nvSpPr>
        <p:spPr>
          <a:xfrm>
            <a:off x="571500" y="274885"/>
            <a:ext cx="11601450" cy="438582"/>
          </a:xfrm>
          <a:prstGeom prst="rect">
            <a:avLst/>
          </a:prstGeom>
          <a:noFill/>
          <a:ln>
            <a:noFill/>
          </a:ln>
        </p:spPr>
        <p:txBody>
          <a:bodyPr spcFirstLastPara="1" wrap="square" lIns="0" tIns="0" rIns="0" bIns="0" anchor="t" anchorCtr="0">
            <a:spAutoFit/>
          </a:bodyPr>
          <a:lstStyle/>
          <a:p>
            <a:pPr lvl="0"/>
            <a:r>
              <a:rPr lang="en-US" sz="2850" b="1" dirty="0">
                <a:solidFill>
                  <a:srgbClr val="1E3A8A"/>
                </a:solidFill>
                <a:latin typeface="Merriweather"/>
                <a:ea typeface="Merriweather"/>
                <a:cs typeface="Merriweather"/>
                <a:sym typeface="Merriweather"/>
              </a:rPr>
              <a:t>Results: Repair and early outcomes</a:t>
            </a:r>
            <a:endParaRPr lang="en-US" sz="3200" dirty="0"/>
          </a:p>
        </p:txBody>
      </p:sp>
      <p:sp>
        <p:nvSpPr>
          <p:cNvPr id="160" name="Google Shape;160;p16"/>
          <p:cNvSpPr/>
          <p:nvPr/>
        </p:nvSpPr>
        <p:spPr>
          <a:xfrm>
            <a:off x="571500" y="865435"/>
            <a:ext cx="11049000" cy="19050"/>
          </a:xfrm>
          <a:prstGeom prst="rect">
            <a:avLst/>
          </a:prstGeom>
          <a:solidFill>
            <a:srgbClr val="E2E8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 name="Google Shape;146;p16">
            <a:extLst>
              <a:ext uri="{FF2B5EF4-FFF2-40B4-BE49-F238E27FC236}">
                <a16:creationId xmlns:a16="http://schemas.microsoft.com/office/drawing/2014/main" id="{969A0094-A633-56D9-E94F-87D5461170C8}"/>
              </a:ext>
            </a:extLst>
          </p:cNvPr>
          <p:cNvSpPr txBox="1"/>
          <p:nvPr/>
        </p:nvSpPr>
        <p:spPr>
          <a:xfrm>
            <a:off x="1095163" y="3777498"/>
            <a:ext cx="4289726" cy="1329595"/>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800" dirty="0">
                <a:solidFill>
                  <a:srgbClr val="334155"/>
                </a:solidFill>
                <a:latin typeface="Lato"/>
                <a:ea typeface="Lato"/>
                <a:cs typeface="Lato"/>
                <a:sym typeface="Lato"/>
              </a:rPr>
              <a:t>n = 18 – successful repair and limb salvage</a:t>
            </a:r>
          </a:p>
          <a:p>
            <a:pPr marL="0" marR="0" lvl="0" indent="0" algn="l" rtl="0">
              <a:lnSpc>
                <a:spcPct val="160000"/>
              </a:lnSpc>
              <a:spcBef>
                <a:spcPts val="0"/>
              </a:spcBef>
              <a:spcAft>
                <a:spcPts val="0"/>
              </a:spcAft>
              <a:buNone/>
            </a:pPr>
            <a:r>
              <a:rPr lang="en-US" sz="1800" dirty="0">
                <a:solidFill>
                  <a:srgbClr val="334155"/>
                </a:solidFill>
                <a:latin typeface="Lato"/>
                <a:ea typeface="Lato"/>
                <a:cs typeface="Lato"/>
                <a:sym typeface="Lato"/>
              </a:rPr>
              <a:t>n</a:t>
            </a:r>
            <a:r>
              <a:rPr lang="en-US" sz="1800" b="0" i="0" u="none" strike="noStrike" cap="none" dirty="0">
                <a:solidFill>
                  <a:srgbClr val="334155"/>
                </a:solidFill>
                <a:latin typeface="Lato"/>
                <a:ea typeface="Lato"/>
                <a:cs typeface="Lato"/>
                <a:sym typeface="Lato"/>
              </a:rPr>
              <a:t> = 1 - </a:t>
            </a:r>
            <a:r>
              <a:rPr lang="en-US" sz="1800" dirty="0">
                <a:solidFill>
                  <a:srgbClr val="334155"/>
                </a:solidFill>
                <a:latin typeface="Lato"/>
                <a:ea typeface="Lato"/>
                <a:cs typeface="Lato"/>
                <a:sym typeface="Lato"/>
              </a:rPr>
              <a:t>Developed reperfusion syndrome and underwent ligation</a:t>
            </a:r>
            <a:endParaRPr lang="en-US" sz="1800" b="0" i="0" u="none" strike="noStrike" cap="none" dirty="0">
              <a:solidFill>
                <a:srgbClr val="334155"/>
              </a:solidFill>
              <a:latin typeface="Lato"/>
              <a:ea typeface="Lato"/>
              <a:cs typeface="Lato"/>
              <a:sym typeface="Lato"/>
            </a:endParaRPr>
          </a:p>
        </p:txBody>
      </p:sp>
      <p:pic>
        <p:nvPicPr>
          <p:cNvPr id="3" name="Google Shape;156;p16" descr="image.png">
            <a:extLst>
              <a:ext uri="{FF2B5EF4-FFF2-40B4-BE49-F238E27FC236}">
                <a16:creationId xmlns:a16="http://schemas.microsoft.com/office/drawing/2014/main" id="{73DB4A90-9614-8BC2-B0DF-3BD9C5ACDB33}"/>
              </a:ext>
            </a:extLst>
          </p:cNvPr>
          <p:cNvPicPr preferRelativeResize="0"/>
          <p:nvPr/>
        </p:nvPicPr>
        <p:blipFill rotWithShape="1">
          <a:blip r:embed="rId4">
            <a:alphaModFix/>
          </a:blip>
          <a:srcRect/>
          <a:stretch/>
        </p:blipFill>
        <p:spPr>
          <a:xfrm>
            <a:off x="618913" y="3871136"/>
            <a:ext cx="266700" cy="276225"/>
          </a:xfrm>
          <a:prstGeom prst="rect">
            <a:avLst/>
          </a:prstGeom>
          <a:noFill/>
          <a:ln>
            <a:noFill/>
          </a:ln>
        </p:spPr>
      </p:pic>
      <p:pic>
        <p:nvPicPr>
          <p:cNvPr id="6" name="Google Shape;156;p16" descr="image.png">
            <a:extLst>
              <a:ext uri="{FF2B5EF4-FFF2-40B4-BE49-F238E27FC236}">
                <a16:creationId xmlns:a16="http://schemas.microsoft.com/office/drawing/2014/main" id="{FBBD34C8-6614-C3CF-5FAB-F35B425C01C6}"/>
              </a:ext>
            </a:extLst>
          </p:cNvPr>
          <p:cNvPicPr preferRelativeResize="0"/>
          <p:nvPr/>
        </p:nvPicPr>
        <p:blipFill rotWithShape="1">
          <a:blip r:embed="rId4">
            <a:alphaModFix/>
          </a:blip>
          <a:srcRect/>
          <a:stretch/>
        </p:blipFill>
        <p:spPr>
          <a:xfrm>
            <a:off x="618913" y="4310807"/>
            <a:ext cx="266700" cy="276225"/>
          </a:xfrm>
          <a:prstGeom prst="rect">
            <a:avLst/>
          </a:prstGeom>
          <a:noFill/>
          <a:ln>
            <a:noFill/>
          </a:ln>
        </p:spPr>
      </p:pic>
      <p:sp>
        <p:nvSpPr>
          <p:cNvPr id="7" name="TextBox 6">
            <a:extLst>
              <a:ext uri="{FF2B5EF4-FFF2-40B4-BE49-F238E27FC236}">
                <a16:creationId xmlns:a16="http://schemas.microsoft.com/office/drawing/2014/main" id="{78FC3141-E907-7A34-72D6-CCB44C7E06C9}"/>
              </a:ext>
            </a:extLst>
          </p:cNvPr>
          <p:cNvSpPr txBox="1"/>
          <p:nvPr/>
        </p:nvSpPr>
        <p:spPr>
          <a:xfrm>
            <a:off x="629763" y="5363330"/>
            <a:ext cx="4694009" cy="646331"/>
          </a:xfrm>
          <a:prstGeom prst="rect">
            <a:avLst/>
          </a:prstGeom>
          <a:noFill/>
        </p:spPr>
        <p:txBody>
          <a:bodyPr wrap="square" rtlCol="0">
            <a:spAutoFit/>
          </a:bodyPr>
          <a:lstStyle/>
          <a:p>
            <a:r>
              <a:rPr lang="en-US" sz="1800" dirty="0">
                <a:solidFill>
                  <a:srgbClr val="334155"/>
                </a:solidFill>
                <a:latin typeface="Lato"/>
                <a:ea typeface="Lato"/>
                <a:cs typeface="Lato"/>
              </a:rPr>
              <a:t>No expected major surgical complications </a:t>
            </a:r>
            <a:r>
              <a:rPr lang="en-US" sz="1800" dirty="0" err="1">
                <a:solidFill>
                  <a:srgbClr val="334155"/>
                </a:solidFill>
                <a:latin typeface="Lato"/>
                <a:ea typeface="Lato"/>
                <a:cs typeface="Lato"/>
              </a:rPr>
              <a:t>i.e</a:t>
            </a:r>
            <a:r>
              <a:rPr lang="en-US" sz="1800" dirty="0">
                <a:solidFill>
                  <a:srgbClr val="334155"/>
                </a:solidFill>
                <a:latin typeface="Lato"/>
                <a:ea typeface="Lato"/>
                <a:cs typeface="Lato"/>
              </a:rPr>
              <a:t> thrombosis and embolism were reported </a:t>
            </a:r>
          </a:p>
        </p:txBody>
      </p:sp>
      <p:sp>
        <p:nvSpPr>
          <p:cNvPr id="8" name="Google Shape;141;p16">
            <a:extLst>
              <a:ext uri="{FF2B5EF4-FFF2-40B4-BE49-F238E27FC236}">
                <a16:creationId xmlns:a16="http://schemas.microsoft.com/office/drawing/2014/main" id="{B74738E4-FF3F-BBB6-D12F-663EBBA4C1E7}"/>
              </a:ext>
            </a:extLst>
          </p:cNvPr>
          <p:cNvSpPr txBox="1"/>
          <p:nvPr/>
        </p:nvSpPr>
        <p:spPr>
          <a:xfrm>
            <a:off x="618913" y="3367361"/>
            <a:ext cx="5500800" cy="3078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000" b="1" i="0" u="none" strike="noStrike" cap="none" dirty="0">
                <a:solidFill>
                  <a:srgbClr val="C53030"/>
                </a:solidFill>
                <a:latin typeface="Merriweather"/>
                <a:ea typeface="Merriweather"/>
                <a:cs typeface="Merriweather"/>
                <a:sym typeface="Merriweather"/>
              </a:rPr>
              <a:t>Early clinical outcomes</a:t>
            </a:r>
            <a:endParaRPr sz="2000" dirty="0"/>
          </a:p>
        </p:txBody>
      </p:sp>
      <p:pic>
        <p:nvPicPr>
          <p:cNvPr id="9" name="Picture 8">
            <a:extLst>
              <a:ext uri="{FF2B5EF4-FFF2-40B4-BE49-F238E27FC236}">
                <a16:creationId xmlns:a16="http://schemas.microsoft.com/office/drawing/2014/main" id="{FAA1704B-C88F-E246-D6FC-54E1F2B1260C}"/>
              </a:ext>
            </a:extLst>
          </p:cNvPr>
          <p:cNvPicPr>
            <a:picLocks noChangeAspect="1"/>
          </p:cNvPicPr>
          <p:nvPr/>
        </p:nvPicPr>
        <p:blipFill>
          <a:blip r:embed="rId5"/>
          <a:srcRect r="50000"/>
          <a:stretch>
            <a:fillRect/>
          </a:stretch>
        </p:blipFill>
        <p:spPr>
          <a:xfrm>
            <a:off x="6929113" y="915056"/>
            <a:ext cx="3587229" cy="3007775"/>
          </a:xfrm>
          <a:prstGeom prst="rect">
            <a:avLst/>
          </a:prstGeom>
        </p:spPr>
      </p:pic>
      <p:pic>
        <p:nvPicPr>
          <p:cNvPr id="11" name="Picture 10">
            <a:extLst>
              <a:ext uri="{FF2B5EF4-FFF2-40B4-BE49-F238E27FC236}">
                <a16:creationId xmlns:a16="http://schemas.microsoft.com/office/drawing/2014/main" id="{A02F7984-1939-A9B2-8ED9-2BA8893C2495}"/>
              </a:ext>
            </a:extLst>
          </p:cNvPr>
          <p:cNvPicPr>
            <a:picLocks noChangeAspect="1"/>
          </p:cNvPicPr>
          <p:nvPr/>
        </p:nvPicPr>
        <p:blipFill>
          <a:blip r:embed="rId6"/>
          <a:srcRect l="51228"/>
          <a:stretch>
            <a:fillRect/>
          </a:stretch>
        </p:blipFill>
        <p:spPr>
          <a:xfrm>
            <a:off x="6929112" y="3429000"/>
            <a:ext cx="3587229" cy="3085159"/>
          </a:xfrm>
          <a:prstGeom prst="rect">
            <a:avLst/>
          </a:prstGeom>
        </p:spPr>
      </p:pic>
      <p:sp>
        <p:nvSpPr>
          <p:cNvPr id="12" name="TextBox 11">
            <a:extLst>
              <a:ext uri="{FF2B5EF4-FFF2-40B4-BE49-F238E27FC236}">
                <a16:creationId xmlns:a16="http://schemas.microsoft.com/office/drawing/2014/main" id="{8979E080-5EEC-1F1A-0840-DFA37D346687}"/>
              </a:ext>
            </a:extLst>
          </p:cNvPr>
          <p:cNvSpPr txBox="1"/>
          <p:nvPr/>
        </p:nvSpPr>
        <p:spPr>
          <a:xfrm>
            <a:off x="6827511" y="6436775"/>
            <a:ext cx="4580100" cy="307777"/>
          </a:xfrm>
          <a:prstGeom prst="rect">
            <a:avLst/>
          </a:prstGeom>
          <a:noFill/>
        </p:spPr>
        <p:txBody>
          <a:bodyPr wrap="none" rtlCol="0">
            <a:spAutoFit/>
          </a:bodyPr>
          <a:lstStyle/>
          <a:p>
            <a:r>
              <a:rPr lang="en-US" b="1" dirty="0"/>
              <a:t>Fig 1: Venous repair of the Superficial Femoral Vein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8">
          <a:extLst>
            <a:ext uri="{FF2B5EF4-FFF2-40B4-BE49-F238E27FC236}">
              <a16:creationId xmlns:a16="http://schemas.microsoft.com/office/drawing/2014/main" id="{6D6148D1-BE7B-5828-544B-933E39FCB4B5}"/>
            </a:ext>
          </a:extLst>
        </p:cNvPr>
        <p:cNvGrpSpPr/>
        <p:nvPr/>
      </p:nvGrpSpPr>
      <p:grpSpPr>
        <a:xfrm>
          <a:off x="0" y="0"/>
          <a:ext cx="0" cy="0"/>
          <a:chOff x="0" y="0"/>
          <a:chExt cx="0" cy="0"/>
        </a:xfrm>
      </p:grpSpPr>
      <p:pic>
        <p:nvPicPr>
          <p:cNvPr id="139" name="Google Shape;139;p16" descr="image.png">
            <a:extLst>
              <a:ext uri="{FF2B5EF4-FFF2-40B4-BE49-F238E27FC236}">
                <a16:creationId xmlns:a16="http://schemas.microsoft.com/office/drawing/2014/main" id="{1232E400-253A-74D0-E316-EBA2BA6950F8}"/>
              </a:ext>
            </a:extLst>
          </p:cNvPr>
          <p:cNvPicPr preferRelativeResize="0"/>
          <p:nvPr/>
        </p:nvPicPr>
        <p:blipFill rotWithShape="1">
          <a:blip r:embed="rId3">
            <a:alphaModFix/>
          </a:blip>
          <a:srcRect/>
          <a:stretch/>
        </p:blipFill>
        <p:spPr>
          <a:xfrm>
            <a:off x="23713" y="-50820"/>
            <a:ext cx="12192000" cy="6858000"/>
          </a:xfrm>
          <a:prstGeom prst="rect">
            <a:avLst/>
          </a:prstGeom>
          <a:noFill/>
          <a:ln>
            <a:noFill/>
          </a:ln>
        </p:spPr>
      </p:pic>
      <p:pic>
        <p:nvPicPr>
          <p:cNvPr id="140" name="Google Shape;140;p16" descr="image.png">
            <a:extLst>
              <a:ext uri="{FF2B5EF4-FFF2-40B4-BE49-F238E27FC236}">
                <a16:creationId xmlns:a16="http://schemas.microsoft.com/office/drawing/2014/main" id="{CF4502FC-482C-CF21-0F11-80F7506B9138}"/>
              </a:ext>
            </a:extLst>
          </p:cNvPr>
          <p:cNvPicPr preferRelativeResize="0"/>
          <p:nvPr/>
        </p:nvPicPr>
        <p:blipFill rotWithShape="1">
          <a:blip r:embed="rId4">
            <a:alphaModFix/>
          </a:blip>
          <a:srcRect/>
          <a:stretch/>
        </p:blipFill>
        <p:spPr>
          <a:xfrm>
            <a:off x="571500" y="988277"/>
            <a:ext cx="11173460" cy="5373075"/>
          </a:xfrm>
          <a:prstGeom prst="rect">
            <a:avLst/>
          </a:prstGeom>
          <a:noFill/>
          <a:ln>
            <a:noFill/>
          </a:ln>
        </p:spPr>
      </p:pic>
      <p:sp>
        <p:nvSpPr>
          <p:cNvPr id="143" name="Google Shape;143;p16">
            <a:extLst>
              <a:ext uri="{FF2B5EF4-FFF2-40B4-BE49-F238E27FC236}">
                <a16:creationId xmlns:a16="http://schemas.microsoft.com/office/drawing/2014/main" id="{DA5A436B-1EEE-72AA-5FA8-C5FBF94770D3}"/>
              </a:ext>
            </a:extLst>
          </p:cNvPr>
          <p:cNvSpPr txBox="1"/>
          <p:nvPr/>
        </p:nvSpPr>
        <p:spPr>
          <a:xfrm>
            <a:off x="1171443" y="2105835"/>
            <a:ext cx="10469027" cy="886397"/>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800" b="0" i="0" u="none" strike="noStrike" cap="none" dirty="0">
                <a:solidFill>
                  <a:srgbClr val="334155"/>
                </a:solidFill>
                <a:latin typeface="Lato"/>
                <a:ea typeface="Lato"/>
                <a:cs typeface="Lato"/>
                <a:sym typeface="Lato"/>
              </a:rPr>
              <a:t>This series shows that venous repairs can be done with acceptable success.</a:t>
            </a:r>
          </a:p>
          <a:p>
            <a:pPr marL="0" marR="0" lvl="0" indent="0" algn="l" rtl="0">
              <a:lnSpc>
                <a:spcPct val="160000"/>
              </a:lnSpc>
              <a:spcBef>
                <a:spcPts val="0"/>
              </a:spcBef>
              <a:spcAft>
                <a:spcPts val="0"/>
              </a:spcAft>
              <a:buNone/>
            </a:pPr>
            <a:r>
              <a:rPr lang="en-US" sz="1800" dirty="0">
                <a:solidFill>
                  <a:srgbClr val="334155"/>
                </a:solidFill>
                <a:latin typeface="Lato"/>
                <a:ea typeface="Lato"/>
                <a:cs typeface="Lato"/>
                <a:sym typeface="Lato"/>
              </a:rPr>
              <a:t>This avoids complications of ligation</a:t>
            </a:r>
            <a:r>
              <a:rPr lang="en-US" sz="1800" b="1" dirty="0">
                <a:solidFill>
                  <a:srgbClr val="334155"/>
                </a:solidFill>
                <a:latin typeface="Lato"/>
                <a:ea typeface="Lato"/>
                <a:cs typeface="Lato"/>
                <a:sym typeface="Lato"/>
              </a:rPr>
              <a:t> </a:t>
            </a:r>
            <a:r>
              <a:rPr lang="en-US" sz="1800" dirty="0">
                <a:solidFill>
                  <a:srgbClr val="334155"/>
                </a:solidFill>
                <a:latin typeface="Lato"/>
                <a:ea typeface="Lato"/>
                <a:cs typeface="Lato"/>
                <a:sym typeface="Lato"/>
              </a:rPr>
              <a:t>such as </a:t>
            </a:r>
            <a:r>
              <a:rPr lang="en-US" sz="1800" b="1" dirty="0">
                <a:solidFill>
                  <a:srgbClr val="334155"/>
                </a:solidFill>
                <a:latin typeface="Lato"/>
                <a:ea typeface="Lato"/>
                <a:cs typeface="Lato"/>
                <a:sym typeface="Lato"/>
              </a:rPr>
              <a:t>venous </a:t>
            </a:r>
            <a:r>
              <a:rPr lang="en-US" sz="1800" b="1" i="0" u="none" strike="noStrike" cap="none" dirty="0">
                <a:solidFill>
                  <a:srgbClr val="334155"/>
                </a:solidFill>
                <a:latin typeface="Lato"/>
                <a:ea typeface="Lato"/>
                <a:cs typeface="Lato"/>
                <a:sym typeface="Lato"/>
              </a:rPr>
              <a:t>hypertension</a:t>
            </a:r>
            <a:r>
              <a:rPr lang="en-US" sz="1800" b="0" i="0" u="none" strike="noStrike" cap="none" dirty="0">
                <a:solidFill>
                  <a:srgbClr val="334155"/>
                </a:solidFill>
                <a:latin typeface="Lato"/>
                <a:ea typeface="Lato"/>
                <a:cs typeface="Lato"/>
                <a:sym typeface="Lato"/>
              </a:rPr>
              <a:t>, limb swelling, and potential limb loss.</a:t>
            </a:r>
            <a:endParaRPr sz="1600" dirty="0"/>
          </a:p>
        </p:txBody>
      </p:sp>
      <p:sp>
        <p:nvSpPr>
          <p:cNvPr id="144" name="Google Shape;144;p16">
            <a:extLst>
              <a:ext uri="{FF2B5EF4-FFF2-40B4-BE49-F238E27FC236}">
                <a16:creationId xmlns:a16="http://schemas.microsoft.com/office/drawing/2014/main" id="{D0D67594-A206-CFC4-E466-7AE8CE174732}"/>
              </a:ext>
            </a:extLst>
          </p:cNvPr>
          <p:cNvSpPr txBox="1"/>
          <p:nvPr/>
        </p:nvSpPr>
        <p:spPr>
          <a:xfrm>
            <a:off x="842020" y="3301694"/>
            <a:ext cx="10469027" cy="486095"/>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974" b="1" i="0" u="none" strike="noStrike" cap="none" dirty="0">
                <a:solidFill>
                  <a:srgbClr val="334155"/>
                </a:solidFill>
                <a:latin typeface="Lato"/>
                <a:ea typeface="Lato"/>
                <a:cs typeface="Lato"/>
                <a:sym typeface="Lato"/>
              </a:rPr>
              <a:t>Management Recommendations:</a:t>
            </a:r>
            <a:endParaRPr sz="1675" dirty="0"/>
          </a:p>
        </p:txBody>
      </p:sp>
      <p:sp>
        <p:nvSpPr>
          <p:cNvPr id="149" name="Google Shape;149;p16">
            <a:extLst>
              <a:ext uri="{FF2B5EF4-FFF2-40B4-BE49-F238E27FC236}">
                <a16:creationId xmlns:a16="http://schemas.microsoft.com/office/drawing/2014/main" id="{E50B5627-8081-D025-0DB9-27ADC9A008B8}"/>
              </a:ext>
            </a:extLst>
          </p:cNvPr>
          <p:cNvSpPr txBox="1"/>
          <p:nvPr/>
        </p:nvSpPr>
        <p:spPr>
          <a:xfrm>
            <a:off x="921791" y="3954527"/>
            <a:ext cx="291510" cy="303801"/>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974" b="0" i="0" u="none" strike="noStrike" cap="none" dirty="0">
                <a:solidFill>
                  <a:srgbClr val="334155"/>
                </a:solidFill>
                <a:latin typeface="Lato"/>
                <a:ea typeface="Lato"/>
                <a:cs typeface="Lato"/>
                <a:sym typeface="Lato"/>
              </a:rPr>
              <a:t>•</a:t>
            </a:r>
            <a:endParaRPr sz="1675" dirty="0"/>
          </a:p>
        </p:txBody>
      </p:sp>
      <p:sp>
        <p:nvSpPr>
          <p:cNvPr id="150" name="Google Shape;150;p16">
            <a:extLst>
              <a:ext uri="{FF2B5EF4-FFF2-40B4-BE49-F238E27FC236}">
                <a16:creationId xmlns:a16="http://schemas.microsoft.com/office/drawing/2014/main" id="{EC7CC20C-4EE3-1984-C4FE-0277103C0F74}"/>
              </a:ext>
            </a:extLst>
          </p:cNvPr>
          <p:cNvSpPr txBox="1"/>
          <p:nvPr/>
        </p:nvSpPr>
        <p:spPr>
          <a:xfrm>
            <a:off x="1069935" y="3848041"/>
            <a:ext cx="10022045" cy="486095"/>
          </a:xfrm>
          <a:prstGeom prst="rect">
            <a:avLst/>
          </a:prstGeom>
          <a:noFill/>
          <a:ln>
            <a:noFill/>
          </a:ln>
        </p:spPr>
        <p:txBody>
          <a:bodyPr spcFirstLastPara="1" wrap="square" lIns="148150" tIns="0" rIns="0" bIns="0" anchor="t" anchorCtr="0">
            <a:spAutoFit/>
          </a:bodyPr>
          <a:lstStyle/>
          <a:p>
            <a:pPr marL="0" marR="0" lvl="0" indent="0" algn="l" rtl="0">
              <a:lnSpc>
                <a:spcPct val="160000"/>
              </a:lnSpc>
              <a:spcBef>
                <a:spcPts val="0"/>
              </a:spcBef>
              <a:spcAft>
                <a:spcPts val="0"/>
              </a:spcAft>
              <a:buNone/>
            </a:pPr>
            <a:r>
              <a:rPr lang="en-US" sz="1974" b="0" i="0" u="none" strike="noStrike" cap="none" dirty="0">
                <a:solidFill>
                  <a:srgbClr val="334155"/>
                </a:solidFill>
                <a:latin typeface="Lato"/>
                <a:ea typeface="Lato"/>
                <a:cs typeface="Lato"/>
                <a:sym typeface="Lato"/>
              </a:rPr>
              <a:t>Any vein above popliteal should be repaired.</a:t>
            </a:r>
            <a:endParaRPr sz="1675" dirty="0"/>
          </a:p>
        </p:txBody>
      </p:sp>
      <p:sp>
        <p:nvSpPr>
          <p:cNvPr id="151" name="Google Shape;151;p16">
            <a:extLst>
              <a:ext uri="{FF2B5EF4-FFF2-40B4-BE49-F238E27FC236}">
                <a16:creationId xmlns:a16="http://schemas.microsoft.com/office/drawing/2014/main" id="{B2F124B0-4B68-82C5-B043-A3C8B2E565FC}"/>
              </a:ext>
            </a:extLst>
          </p:cNvPr>
          <p:cNvSpPr txBox="1"/>
          <p:nvPr/>
        </p:nvSpPr>
        <p:spPr>
          <a:xfrm>
            <a:off x="921791" y="4355515"/>
            <a:ext cx="291510" cy="3039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974" b="0" i="0" u="none" strike="noStrike" cap="none">
                <a:solidFill>
                  <a:srgbClr val="334155"/>
                </a:solidFill>
                <a:latin typeface="Lato"/>
                <a:ea typeface="Lato"/>
                <a:cs typeface="Lato"/>
                <a:sym typeface="Lato"/>
              </a:rPr>
              <a:t>•</a:t>
            </a:r>
            <a:endParaRPr sz="1675"/>
          </a:p>
        </p:txBody>
      </p:sp>
      <p:sp>
        <p:nvSpPr>
          <p:cNvPr id="152" name="Google Shape;152;p16">
            <a:extLst>
              <a:ext uri="{FF2B5EF4-FFF2-40B4-BE49-F238E27FC236}">
                <a16:creationId xmlns:a16="http://schemas.microsoft.com/office/drawing/2014/main" id="{A736074D-FE17-9A72-5472-F20B52BFC476}"/>
              </a:ext>
            </a:extLst>
          </p:cNvPr>
          <p:cNvSpPr txBox="1"/>
          <p:nvPr/>
        </p:nvSpPr>
        <p:spPr>
          <a:xfrm>
            <a:off x="1069935" y="4249028"/>
            <a:ext cx="10022045" cy="486095"/>
          </a:xfrm>
          <a:prstGeom prst="rect">
            <a:avLst/>
          </a:prstGeom>
          <a:noFill/>
          <a:ln>
            <a:noFill/>
          </a:ln>
        </p:spPr>
        <p:txBody>
          <a:bodyPr spcFirstLastPara="1" wrap="square" lIns="148150" tIns="0" rIns="0" bIns="0" anchor="t" anchorCtr="0">
            <a:spAutoFit/>
          </a:bodyPr>
          <a:lstStyle/>
          <a:p>
            <a:pPr marL="0" marR="0" lvl="0" indent="0" algn="l" rtl="0">
              <a:lnSpc>
                <a:spcPct val="160000"/>
              </a:lnSpc>
              <a:spcBef>
                <a:spcPts val="0"/>
              </a:spcBef>
              <a:spcAft>
                <a:spcPts val="0"/>
              </a:spcAft>
              <a:buNone/>
            </a:pPr>
            <a:r>
              <a:rPr lang="en-US" sz="1974" b="0" i="0" u="none" strike="noStrike" cap="none" dirty="0">
                <a:solidFill>
                  <a:srgbClr val="334155"/>
                </a:solidFill>
                <a:latin typeface="Lato"/>
                <a:ea typeface="Lato"/>
                <a:cs typeface="Lato"/>
                <a:sym typeface="Lato"/>
              </a:rPr>
              <a:t>Native grafts are preferred.</a:t>
            </a:r>
            <a:endParaRPr sz="1675" dirty="0"/>
          </a:p>
        </p:txBody>
      </p:sp>
      <p:sp>
        <p:nvSpPr>
          <p:cNvPr id="153" name="Google Shape;153;p16">
            <a:extLst>
              <a:ext uri="{FF2B5EF4-FFF2-40B4-BE49-F238E27FC236}">
                <a16:creationId xmlns:a16="http://schemas.microsoft.com/office/drawing/2014/main" id="{FC3D899F-2F38-3A5B-96B8-E63F767791FB}"/>
              </a:ext>
            </a:extLst>
          </p:cNvPr>
          <p:cNvSpPr txBox="1"/>
          <p:nvPr/>
        </p:nvSpPr>
        <p:spPr>
          <a:xfrm>
            <a:off x="931616" y="4749987"/>
            <a:ext cx="291510" cy="3039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974" b="0" i="0" u="none" strike="noStrike" cap="none">
                <a:solidFill>
                  <a:srgbClr val="334155"/>
                </a:solidFill>
                <a:latin typeface="Lato"/>
                <a:ea typeface="Lato"/>
                <a:cs typeface="Lato"/>
                <a:sym typeface="Lato"/>
              </a:rPr>
              <a:t>•</a:t>
            </a:r>
            <a:endParaRPr sz="1675"/>
          </a:p>
        </p:txBody>
      </p:sp>
      <p:sp>
        <p:nvSpPr>
          <p:cNvPr id="154" name="Google Shape;154;p16">
            <a:extLst>
              <a:ext uri="{FF2B5EF4-FFF2-40B4-BE49-F238E27FC236}">
                <a16:creationId xmlns:a16="http://schemas.microsoft.com/office/drawing/2014/main" id="{AF4589BF-7350-5DA0-A997-90D7908B1530}"/>
              </a:ext>
            </a:extLst>
          </p:cNvPr>
          <p:cNvSpPr txBox="1"/>
          <p:nvPr/>
        </p:nvSpPr>
        <p:spPr>
          <a:xfrm>
            <a:off x="1070021" y="4679398"/>
            <a:ext cx="10544996" cy="486095"/>
          </a:xfrm>
          <a:prstGeom prst="rect">
            <a:avLst/>
          </a:prstGeom>
          <a:noFill/>
          <a:ln>
            <a:noFill/>
          </a:ln>
        </p:spPr>
        <p:txBody>
          <a:bodyPr spcFirstLastPara="1" wrap="square" lIns="148150" tIns="0" rIns="0" bIns="0" anchor="t" anchorCtr="0">
            <a:spAutoFit/>
          </a:bodyPr>
          <a:lstStyle/>
          <a:p>
            <a:pPr marL="0" marR="0" lvl="0" indent="0" algn="l" rtl="0">
              <a:lnSpc>
                <a:spcPct val="160000"/>
              </a:lnSpc>
              <a:spcBef>
                <a:spcPts val="0"/>
              </a:spcBef>
              <a:spcAft>
                <a:spcPts val="0"/>
              </a:spcAft>
              <a:buNone/>
            </a:pPr>
            <a:r>
              <a:rPr lang="en-US" sz="1974" b="0" i="0" u="none" strike="noStrike" cap="none" dirty="0">
                <a:solidFill>
                  <a:srgbClr val="334155"/>
                </a:solidFill>
                <a:latin typeface="Lato"/>
                <a:ea typeface="Lato"/>
                <a:cs typeface="Lato"/>
                <a:sym typeface="Lato"/>
              </a:rPr>
              <a:t>Size matching required with graft</a:t>
            </a:r>
            <a:r>
              <a:rPr lang="en-US" sz="1974" dirty="0">
                <a:solidFill>
                  <a:srgbClr val="334155"/>
                </a:solidFill>
                <a:latin typeface="Lato"/>
                <a:ea typeface="Lato"/>
                <a:cs typeface="Lato"/>
                <a:sym typeface="Lato"/>
              </a:rPr>
              <a:t> </a:t>
            </a:r>
            <a:r>
              <a:rPr lang="en-US" sz="1974" b="0" i="0" u="none" strike="noStrike" cap="none" dirty="0">
                <a:solidFill>
                  <a:srgbClr val="334155"/>
                </a:solidFill>
                <a:latin typeface="Lato"/>
                <a:ea typeface="Lato"/>
                <a:cs typeface="Lato"/>
                <a:sym typeface="Lato"/>
              </a:rPr>
              <a:t>reconstruction (paneled or spiral).</a:t>
            </a:r>
            <a:endParaRPr sz="1675" dirty="0"/>
          </a:p>
        </p:txBody>
      </p:sp>
      <p:sp>
        <p:nvSpPr>
          <p:cNvPr id="159" name="Google Shape;159;p16">
            <a:extLst>
              <a:ext uri="{FF2B5EF4-FFF2-40B4-BE49-F238E27FC236}">
                <a16:creationId xmlns:a16="http://schemas.microsoft.com/office/drawing/2014/main" id="{6140624F-BE1D-4C33-C6D1-9A71C44BEA8E}"/>
              </a:ext>
            </a:extLst>
          </p:cNvPr>
          <p:cNvSpPr txBox="1"/>
          <p:nvPr/>
        </p:nvSpPr>
        <p:spPr>
          <a:xfrm>
            <a:off x="571500" y="274885"/>
            <a:ext cx="11601450" cy="438582"/>
          </a:xfrm>
          <a:prstGeom prst="rect">
            <a:avLst/>
          </a:prstGeom>
          <a:noFill/>
          <a:ln>
            <a:noFill/>
          </a:ln>
        </p:spPr>
        <p:txBody>
          <a:bodyPr spcFirstLastPara="1" wrap="square" lIns="0" tIns="0" rIns="0" bIns="0" anchor="t" anchorCtr="0">
            <a:spAutoFit/>
          </a:bodyPr>
          <a:lstStyle/>
          <a:p>
            <a:pPr lvl="0"/>
            <a:r>
              <a:rPr lang="en-US" sz="2850" b="1" dirty="0">
                <a:solidFill>
                  <a:srgbClr val="1E3A8A"/>
                </a:solidFill>
                <a:latin typeface="Merriweather"/>
                <a:ea typeface="Merriweather"/>
                <a:cs typeface="Merriweather"/>
                <a:sym typeface="Merriweather"/>
              </a:rPr>
              <a:t>Conclusions &amp; Recommendations</a:t>
            </a:r>
            <a:endParaRPr lang="en-US" sz="3200" dirty="0"/>
          </a:p>
        </p:txBody>
      </p:sp>
      <p:sp>
        <p:nvSpPr>
          <p:cNvPr id="160" name="Google Shape;160;p16">
            <a:extLst>
              <a:ext uri="{FF2B5EF4-FFF2-40B4-BE49-F238E27FC236}">
                <a16:creationId xmlns:a16="http://schemas.microsoft.com/office/drawing/2014/main" id="{AAB36BEA-3207-2AF3-8167-F941CDE5CEC9}"/>
              </a:ext>
            </a:extLst>
          </p:cNvPr>
          <p:cNvSpPr/>
          <p:nvPr/>
        </p:nvSpPr>
        <p:spPr>
          <a:xfrm>
            <a:off x="571500" y="865435"/>
            <a:ext cx="11049000" cy="19050"/>
          </a:xfrm>
          <a:prstGeom prst="rect">
            <a:avLst/>
          </a:prstGeom>
          <a:solidFill>
            <a:srgbClr val="E2E8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 name="Google Shape;149;p16">
            <a:extLst>
              <a:ext uri="{FF2B5EF4-FFF2-40B4-BE49-F238E27FC236}">
                <a16:creationId xmlns:a16="http://schemas.microsoft.com/office/drawing/2014/main" id="{174391F2-7F2C-C72B-BAF2-E0BBF873BD7B}"/>
              </a:ext>
            </a:extLst>
          </p:cNvPr>
          <p:cNvSpPr txBox="1"/>
          <p:nvPr/>
        </p:nvSpPr>
        <p:spPr>
          <a:xfrm>
            <a:off x="948801" y="2191233"/>
            <a:ext cx="291510" cy="303801"/>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974" b="0" i="0" u="none" strike="noStrike" cap="none" dirty="0">
                <a:solidFill>
                  <a:srgbClr val="334155"/>
                </a:solidFill>
                <a:latin typeface="Lato"/>
                <a:ea typeface="Lato"/>
                <a:cs typeface="Lato"/>
                <a:sym typeface="Lato"/>
              </a:rPr>
              <a:t>•</a:t>
            </a:r>
            <a:endParaRPr sz="1675" dirty="0"/>
          </a:p>
        </p:txBody>
      </p:sp>
      <p:sp>
        <p:nvSpPr>
          <p:cNvPr id="5" name="Google Shape;149;p16">
            <a:extLst>
              <a:ext uri="{FF2B5EF4-FFF2-40B4-BE49-F238E27FC236}">
                <a16:creationId xmlns:a16="http://schemas.microsoft.com/office/drawing/2014/main" id="{0020466E-77CE-02DF-EA2C-749DD5627AFD}"/>
              </a:ext>
            </a:extLst>
          </p:cNvPr>
          <p:cNvSpPr txBox="1"/>
          <p:nvPr/>
        </p:nvSpPr>
        <p:spPr>
          <a:xfrm>
            <a:off x="931616" y="2619900"/>
            <a:ext cx="291510" cy="303801"/>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974" b="0" i="0" u="none" strike="noStrike" cap="none" dirty="0">
                <a:solidFill>
                  <a:srgbClr val="334155"/>
                </a:solidFill>
                <a:latin typeface="Lato"/>
                <a:ea typeface="Lato"/>
                <a:cs typeface="Lato"/>
                <a:sym typeface="Lato"/>
              </a:rPr>
              <a:t>•</a:t>
            </a:r>
            <a:endParaRPr sz="1675" dirty="0"/>
          </a:p>
        </p:txBody>
      </p:sp>
      <p:sp>
        <p:nvSpPr>
          <p:cNvPr id="9" name="Google Shape;144;p16">
            <a:extLst>
              <a:ext uri="{FF2B5EF4-FFF2-40B4-BE49-F238E27FC236}">
                <a16:creationId xmlns:a16="http://schemas.microsoft.com/office/drawing/2014/main" id="{92CC619E-DB93-7888-DBF3-D092E6194D11}"/>
              </a:ext>
            </a:extLst>
          </p:cNvPr>
          <p:cNvSpPr txBox="1"/>
          <p:nvPr/>
        </p:nvSpPr>
        <p:spPr>
          <a:xfrm>
            <a:off x="861486" y="1239288"/>
            <a:ext cx="10469027" cy="486095"/>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en-US" sz="1974" b="1" i="0" u="none" strike="noStrike" cap="none" dirty="0">
                <a:solidFill>
                  <a:srgbClr val="334155"/>
                </a:solidFill>
                <a:latin typeface="Lato"/>
                <a:ea typeface="Lato"/>
                <a:cs typeface="Lato"/>
                <a:sym typeface="Lato"/>
              </a:rPr>
              <a:t>Conclusions:</a:t>
            </a:r>
            <a:endParaRPr sz="1675" dirty="0"/>
          </a:p>
        </p:txBody>
      </p:sp>
    </p:spTree>
    <p:extLst>
      <p:ext uri="{BB962C8B-B14F-4D97-AF65-F5344CB8AC3E}">
        <p14:creationId xmlns:p14="http://schemas.microsoft.com/office/powerpoint/2010/main" val="3911749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8">
          <a:extLst>
            <a:ext uri="{FF2B5EF4-FFF2-40B4-BE49-F238E27FC236}">
              <a16:creationId xmlns:a16="http://schemas.microsoft.com/office/drawing/2014/main" id="{992E0BD3-66AC-6532-0D6D-2074C1D5E9D8}"/>
            </a:ext>
          </a:extLst>
        </p:cNvPr>
        <p:cNvGrpSpPr/>
        <p:nvPr/>
      </p:nvGrpSpPr>
      <p:grpSpPr>
        <a:xfrm>
          <a:off x="0" y="0"/>
          <a:ext cx="0" cy="0"/>
          <a:chOff x="0" y="0"/>
          <a:chExt cx="0" cy="0"/>
        </a:xfrm>
      </p:grpSpPr>
      <p:sp>
        <p:nvSpPr>
          <p:cNvPr id="142" name="Google Shape;142;p16">
            <a:extLst>
              <a:ext uri="{FF2B5EF4-FFF2-40B4-BE49-F238E27FC236}">
                <a16:creationId xmlns:a16="http://schemas.microsoft.com/office/drawing/2014/main" id="{9F91D908-79CE-A177-FFAA-32B218C69712}"/>
              </a:ext>
            </a:extLst>
          </p:cNvPr>
          <p:cNvSpPr txBox="1"/>
          <p:nvPr/>
        </p:nvSpPr>
        <p:spPr>
          <a:xfrm>
            <a:off x="709605" y="1261608"/>
            <a:ext cx="10952561" cy="436350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000" b="1" dirty="0">
                <a:solidFill>
                  <a:srgbClr val="C53030"/>
                </a:solidFill>
                <a:latin typeface="Merriweather"/>
                <a:sym typeface="Lato"/>
              </a:rPr>
              <a:t>Strengths of the Study</a:t>
            </a:r>
          </a:p>
          <a:p>
            <a:pPr marL="0" marR="0" lvl="0" indent="0" algn="l" rtl="0">
              <a:spcBef>
                <a:spcPts val="0"/>
              </a:spcBef>
              <a:spcAft>
                <a:spcPts val="0"/>
              </a:spcAft>
              <a:buNone/>
            </a:pPr>
            <a:endParaRPr lang="en-US" sz="1680" b="1" dirty="0">
              <a:solidFill>
                <a:srgbClr val="1E3A8A"/>
              </a:solidFill>
              <a:latin typeface="Lato"/>
              <a:ea typeface="Lato"/>
              <a:cs typeface="Lato"/>
              <a:sym typeface="Lato"/>
            </a:endParaRPr>
          </a:p>
          <a:p>
            <a:pPr marL="285750" marR="0" lvl="0" indent="-285750" algn="l" rtl="0">
              <a:spcBef>
                <a:spcPts val="0"/>
              </a:spcBef>
              <a:spcAft>
                <a:spcPts val="0"/>
              </a:spcAft>
              <a:buFont typeface="Arial" panose="020B0604020202020204" pitchFamily="34" charset="0"/>
              <a:buChar char="•"/>
            </a:pPr>
            <a:r>
              <a:rPr lang="en-US" sz="1800" dirty="0">
                <a:solidFill>
                  <a:srgbClr val="334155"/>
                </a:solidFill>
                <a:latin typeface="Lato"/>
                <a:ea typeface="Lato"/>
                <a:cs typeface="Lato"/>
                <a:sym typeface="Lato"/>
              </a:rPr>
              <a:t>Local institutional data from a tertiary care center</a:t>
            </a:r>
            <a:br>
              <a:rPr lang="en-US" sz="1800" dirty="0">
                <a:solidFill>
                  <a:srgbClr val="334155"/>
                </a:solidFill>
                <a:latin typeface="Lato"/>
                <a:ea typeface="Lato"/>
                <a:cs typeface="Lato"/>
                <a:sym typeface="Lato"/>
              </a:rPr>
            </a:br>
            <a:endParaRPr lang="en-US" sz="1800" dirty="0">
              <a:solidFill>
                <a:srgbClr val="334155"/>
              </a:solidFill>
              <a:latin typeface="Lato"/>
              <a:ea typeface="Lato"/>
              <a:cs typeface="Lato"/>
              <a:sym typeface="Lato"/>
            </a:endParaRPr>
          </a:p>
          <a:p>
            <a:pPr marL="285750" marR="0" lvl="0" indent="-285750" algn="l" rtl="0">
              <a:spcBef>
                <a:spcPts val="0"/>
              </a:spcBef>
              <a:spcAft>
                <a:spcPts val="0"/>
              </a:spcAft>
              <a:buFont typeface="Arial" panose="020B0604020202020204" pitchFamily="34" charset="0"/>
              <a:buChar char="•"/>
            </a:pPr>
            <a:r>
              <a:rPr lang="en-US" sz="1800" dirty="0">
                <a:solidFill>
                  <a:srgbClr val="334155"/>
                </a:solidFill>
                <a:latin typeface="Lato"/>
                <a:ea typeface="Lato"/>
                <a:cs typeface="Lato"/>
                <a:sym typeface="Lato"/>
              </a:rPr>
              <a:t>Data spanning over 10 years duration</a:t>
            </a:r>
          </a:p>
          <a:p>
            <a:pPr marR="0" lvl="0" algn="l" rtl="0">
              <a:spcBef>
                <a:spcPts val="0"/>
              </a:spcBef>
              <a:spcAft>
                <a:spcPts val="0"/>
              </a:spcAft>
            </a:pPr>
            <a:endParaRPr lang="en-US" sz="1680" b="1" dirty="0">
              <a:solidFill>
                <a:srgbClr val="1E3A8A"/>
              </a:solidFill>
              <a:latin typeface="Lato"/>
              <a:ea typeface="Lato"/>
              <a:cs typeface="Lato"/>
              <a:sym typeface="Lato"/>
            </a:endParaRPr>
          </a:p>
          <a:p>
            <a:r>
              <a:rPr lang="en-US" sz="2000" b="1" dirty="0">
                <a:solidFill>
                  <a:srgbClr val="C53030"/>
                </a:solidFill>
                <a:latin typeface="Merriweather"/>
                <a:sym typeface="Lato"/>
              </a:rPr>
              <a:t>Limitations of the Study</a:t>
            </a:r>
          </a:p>
          <a:p>
            <a:pPr marR="0" lvl="0" algn="l" rtl="0">
              <a:spcBef>
                <a:spcPts val="0"/>
              </a:spcBef>
              <a:spcAft>
                <a:spcPts val="0"/>
              </a:spcAft>
            </a:pPr>
            <a:endParaRPr lang="en-US" sz="1680" b="1" dirty="0">
              <a:solidFill>
                <a:srgbClr val="1E3A8A"/>
              </a:solidFill>
              <a:latin typeface="Lato"/>
              <a:ea typeface="Lato"/>
              <a:cs typeface="Lato"/>
              <a:sym typeface="Lato"/>
            </a:endParaRPr>
          </a:p>
          <a:p>
            <a:pPr marL="285750" marR="0" lvl="0" indent="-285750" algn="l" rtl="0">
              <a:spcBef>
                <a:spcPts val="0"/>
              </a:spcBef>
              <a:spcAft>
                <a:spcPts val="0"/>
              </a:spcAft>
              <a:buFont typeface="Arial" panose="020B0604020202020204" pitchFamily="34" charset="0"/>
              <a:buChar char="•"/>
            </a:pPr>
            <a:r>
              <a:rPr lang="en-US" sz="1800" dirty="0">
                <a:solidFill>
                  <a:srgbClr val="334155"/>
                </a:solidFill>
                <a:latin typeface="Lato"/>
                <a:ea typeface="Lato"/>
                <a:cs typeface="Lato"/>
                <a:sym typeface="Lato"/>
              </a:rPr>
              <a:t>Sample size – 19 patients</a:t>
            </a:r>
            <a:br>
              <a:rPr lang="en-US" sz="1680" dirty="0">
                <a:solidFill>
                  <a:schemeClr val="tx1"/>
                </a:solidFill>
                <a:latin typeface="Lato"/>
                <a:ea typeface="Lato"/>
                <a:cs typeface="Lato"/>
                <a:sym typeface="Lato"/>
              </a:rPr>
            </a:br>
            <a:endParaRPr lang="en-US" sz="1680" dirty="0">
              <a:solidFill>
                <a:schemeClr val="tx1"/>
              </a:solidFill>
              <a:latin typeface="Lato"/>
              <a:ea typeface="Lato"/>
              <a:cs typeface="Lato"/>
              <a:sym typeface="Lato"/>
            </a:endParaRPr>
          </a:p>
          <a:p>
            <a:pPr marL="285750" indent="-285750">
              <a:buFont typeface="Arial" panose="020B0604020202020204" pitchFamily="34" charset="0"/>
              <a:buChar char="•"/>
            </a:pPr>
            <a:r>
              <a:rPr lang="en-US" sz="1800" dirty="0">
                <a:solidFill>
                  <a:srgbClr val="334155"/>
                </a:solidFill>
                <a:latin typeface="Lato"/>
                <a:ea typeface="Lato"/>
                <a:cs typeface="Lato"/>
                <a:sym typeface="Lato"/>
              </a:rPr>
              <a:t>No comparison cohort with those who underwent venous ligation</a:t>
            </a:r>
          </a:p>
          <a:p>
            <a:pPr marL="285750" indent="-285750">
              <a:buFont typeface="Arial" panose="020B0604020202020204" pitchFamily="34" charset="0"/>
              <a:buChar char="•"/>
            </a:pPr>
            <a:endParaRPr lang="en-US" sz="1800" dirty="0">
              <a:solidFill>
                <a:srgbClr val="334155"/>
              </a:solidFill>
              <a:latin typeface="Lato"/>
              <a:ea typeface="Lato"/>
              <a:cs typeface="Lato"/>
              <a:sym typeface="Lato"/>
            </a:endParaRPr>
          </a:p>
          <a:p>
            <a:pPr marL="285750" indent="-285750">
              <a:buFont typeface="Arial" panose="020B0604020202020204" pitchFamily="34" charset="0"/>
              <a:buChar char="•"/>
            </a:pPr>
            <a:r>
              <a:rPr lang="en-US" sz="1800" dirty="0">
                <a:solidFill>
                  <a:srgbClr val="334155"/>
                </a:solidFill>
                <a:latin typeface="Lato"/>
                <a:ea typeface="Lato"/>
                <a:cs typeface="Lato"/>
                <a:sym typeface="Lato"/>
              </a:rPr>
              <a:t>Long term outcomes not reported</a:t>
            </a:r>
          </a:p>
          <a:p>
            <a:pPr marL="285750" marR="0" lvl="0" indent="-285750" algn="l" rtl="0">
              <a:spcBef>
                <a:spcPts val="0"/>
              </a:spcBef>
              <a:spcAft>
                <a:spcPts val="0"/>
              </a:spcAft>
              <a:buFont typeface="Arial" panose="020B0604020202020204" pitchFamily="34" charset="0"/>
              <a:buChar char="•"/>
            </a:pPr>
            <a:endParaRPr lang="en-US" sz="1680" b="1" dirty="0">
              <a:solidFill>
                <a:srgbClr val="1E3A8A"/>
              </a:solidFill>
              <a:latin typeface="Lato"/>
              <a:ea typeface="Lato"/>
              <a:cs typeface="Lato"/>
              <a:sym typeface="Lato"/>
            </a:endParaRPr>
          </a:p>
          <a:p>
            <a:pPr marL="285750" marR="0" lvl="0" indent="-285750" algn="l" rtl="0">
              <a:spcBef>
                <a:spcPts val="0"/>
              </a:spcBef>
              <a:spcAft>
                <a:spcPts val="0"/>
              </a:spcAft>
              <a:buFont typeface="Arial" panose="020B0604020202020204" pitchFamily="34" charset="0"/>
              <a:buChar char="•"/>
            </a:pPr>
            <a:endParaRPr lang="en-US" sz="1680" b="1" dirty="0">
              <a:solidFill>
                <a:srgbClr val="1E3A8A"/>
              </a:solidFill>
              <a:latin typeface="Lato"/>
              <a:ea typeface="Lato"/>
              <a:cs typeface="Lato"/>
              <a:sym typeface="Lato"/>
            </a:endParaRPr>
          </a:p>
          <a:p>
            <a:pPr marL="285750" marR="0" lvl="0" indent="-285750" algn="l" rtl="0">
              <a:spcBef>
                <a:spcPts val="0"/>
              </a:spcBef>
              <a:spcAft>
                <a:spcPts val="0"/>
              </a:spcAft>
              <a:buFont typeface="Arial" panose="020B0604020202020204" pitchFamily="34" charset="0"/>
              <a:buChar char="•"/>
            </a:pPr>
            <a:endParaRPr sz="1675" dirty="0"/>
          </a:p>
        </p:txBody>
      </p:sp>
      <p:sp>
        <p:nvSpPr>
          <p:cNvPr id="159" name="Google Shape;159;p16">
            <a:extLst>
              <a:ext uri="{FF2B5EF4-FFF2-40B4-BE49-F238E27FC236}">
                <a16:creationId xmlns:a16="http://schemas.microsoft.com/office/drawing/2014/main" id="{006B0803-9FB4-4C4C-1BE8-A8EF311E5853}"/>
              </a:ext>
            </a:extLst>
          </p:cNvPr>
          <p:cNvSpPr txBox="1"/>
          <p:nvPr/>
        </p:nvSpPr>
        <p:spPr>
          <a:xfrm>
            <a:off x="571500" y="274885"/>
            <a:ext cx="11601450" cy="43858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850" b="1" i="0" u="none" strike="noStrike" cap="none" dirty="0">
                <a:solidFill>
                  <a:srgbClr val="1E3A8A"/>
                </a:solidFill>
                <a:latin typeface="Merriweather"/>
                <a:ea typeface="Merriweather"/>
                <a:cs typeface="Merriweather"/>
                <a:sym typeface="Merriweather"/>
              </a:rPr>
              <a:t>Strengths and Limitations</a:t>
            </a:r>
            <a:endParaRPr dirty="0"/>
          </a:p>
        </p:txBody>
      </p:sp>
      <p:sp>
        <p:nvSpPr>
          <p:cNvPr id="160" name="Google Shape;160;p16">
            <a:extLst>
              <a:ext uri="{FF2B5EF4-FFF2-40B4-BE49-F238E27FC236}">
                <a16:creationId xmlns:a16="http://schemas.microsoft.com/office/drawing/2014/main" id="{7086BA63-14A0-18DA-EEB9-F0B18FC9463A}"/>
              </a:ext>
            </a:extLst>
          </p:cNvPr>
          <p:cNvSpPr/>
          <p:nvPr/>
        </p:nvSpPr>
        <p:spPr>
          <a:xfrm>
            <a:off x="571500" y="865435"/>
            <a:ext cx="11049000" cy="19050"/>
          </a:xfrm>
          <a:prstGeom prst="rect">
            <a:avLst/>
          </a:prstGeom>
          <a:solidFill>
            <a:srgbClr val="E2E8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04567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59;p16">
            <a:extLst>
              <a:ext uri="{FF2B5EF4-FFF2-40B4-BE49-F238E27FC236}">
                <a16:creationId xmlns:a16="http://schemas.microsoft.com/office/drawing/2014/main" id="{C998AB2F-808D-9848-A05E-1B722C2BDBF8}"/>
              </a:ext>
            </a:extLst>
          </p:cNvPr>
          <p:cNvSpPr txBox="1"/>
          <p:nvPr/>
        </p:nvSpPr>
        <p:spPr>
          <a:xfrm>
            <a:off x="590550" y="390632"/>
            <a:ext cx="11601450" cy="43858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850" b="1" i="0" u="none" strike="noStrike" cap="none" dirty="0">
                <a:solidFill>
                  <a:srgbClr val="1E3A8A"/>
                </a:solidFill>
                <a:latin typeface="Merriweather"/>
                <a:ea typeface="Merriweather"/>
                <a:cs typeface="Merriweather"/>
                <a:sym typeface="Merriweather"/>
              </a:rPr>
              <a:t>References</a:t>
            </a:r>
            <a:endParaRPr dirty="0"/>
          </a:p>
        </p:txBody>
      </p:sp>
      <p:sp>
        <p:nvSpPr>
          <p:cNvPr id="5" name="Google Shape;148;p16">
            <a:extLst>
              <a:ext uri="{FF2B5EF4-FFF2-40B4-BE49-F238E27FC236}">
                <a16:creationId xmlns:a16="http://schemas.microsoft.com/office/drawing/2014/main" id="{AA903B1E-938E-09D2-43D8-CA87876489E6}"/>
              </a:ext>
            </a:extLst>
          </p:cNvPr>
          <p:cNvSpPr txBox="1"/>
          <p:nvPr/>
        </p:nvSpPr>
        <p:spPr>
          <a:xfrm>
            <a:off x="590550" y="1253060"/>
            <a:ext cx="10926260" cy="4431983"/>
          </a:xfrm>
          <a:prstGeom prst="rect">
            <a:avLst/>
          </a:prstGeom>
          <a:noFill/>
          <a:ln>
            <a:noFill/>
          </a:ln>
        </p:spPr>
        <p:txBody>
          <a:bodyPr spcFirstLastPara="1" wrap="square" lIns="0" tIns="0" rIns="0" bIns="0" anchor="t" anchorCtr="0">
            <a:spAutoFit/>
          </a:bodyPr>
          <a:lstStyle/>
          <a:p>
            <a:pPr lvl="0">
              <a:lnSpc>
                <a:spcPct val="160000"/>
              </a:lnSpc>
            </a:pPr>
            <a:r>
              <a:rPr lang="en-US" sz="1800" dirty="0"/>
              <a:t>Quan, R. W., Adams, E. D., Cox, M. W., Eagleton, M. J., Weber, M. A., Fox, C. J., &amp; Gillespie, D. L. (2006). The management of trauma venous injury: Civilian and wartime experiences. </a:t>
            </a:r>
            <a:r>
              <a:rPr lang="en-US" sz="1800" i="1" dirty="0"/>
              <a:t>Perspectives in Vascular Surgery and Endovascular Therapy</a:t>
            </a:r>
            <a:r>
              <a:rPr lang="en-US" sz="1800" dirty="0"/>
              <a:t>, </a:t>
            </a:r>
            <a:r>
              <a:rPr lang="en-US" sz="1800" i="1" dirty="0"/>
              <a:t>18</a:t>
            </a:r>
            <a:r>
              <a:rPr lang="en-US" sz="1800" dirty="0"/>
              <a:t>(2), 149–156.</a:t>
            </a:r>
          </a:p>
          <a:p>
            <a:pPr lvl="0">
              <a:lnSpc>
                <a:spcPct val="160000"/>
              </a:lnSpc>
            </a:pPr>
            <a:endParaRPr lang="en-US" sz="1800" dirty="0"/>
          </a:p>
          <a:p>
            <a:pPr lvl="0">
              <a:lnSpc>
                <a:spcPct val="160000"/>
              </a:lnSpc>
            </a:pPr>
            <a:r>
              <a:rPr lang="en-US" sz="1800" dirty="0"/>
              <a:t>Shahzad, N., Moosa, M. A., Siddiqui, N. A., &amp; Shaikh, F. A. (2026). Ligation versus repair of isolated traumatic peripheral venous injury: A systematic review and meta-analysis. </a:t>
            </a:r>
            <a:r>
              <a:rPr lang="en-US" sz="1800" i="1" dirty="0"/>
              <a:t>Annals of Vascular Diseases</a:t>
            </a:r>
            <a:r>
              <a:rPr lang="en-US" sz="1800" dirty="0"/>
              <a:t>, </a:t>
            </a:r>
            <a:r>
              <a:rPr lang="en-US" sz="1800" i="1" dirty="0"/>
              <a:t>19</a:t>
            </a:r>
            <a:r>
              <a:rPr lang="en-US" sz="1800" dirty="0"/>
              <a:t>, 25-00107. </a:t>
            </a:r>
          </a:p>
          <a:p>
            <a:pPr lvl="0">
              <a:lnSpc>
                <a:spcPct val="160000"/>
              </a:lnSpc>
            </a:pPr>
            <a:endParaRPr lang="en-US" sz="1800" dirty="0"/>
          </a:p>
          <a:p>
            <a:pPr lvl="0">
              <a:lnSpc>
                <a:spcPct val="160000"/>
              </a:lnSpc>
            </a:pPr>
            <a:r>
              <a:rPr lang="en-US" sz="1800" dirty="0"/>
              <a:t>Qi, Y., &amp; Gillespie, D. L. (2011). Venous trauma: New lessons and old debates. </a:t>
            </a:r>
            <a:r>
              <a:rPr lang="en-US" sz="1800" i="1" dirty="0"/>
              <a:t>Perspectives in Vascular Surgery and Endovascular Therapy</a:t>
            </a:r>
            <a:r>
              <a:rPr lang="en-US" sz="1800" dirty="0"/>
              <a:t>, </a:t>
            </a:r>
            <a:r>
              <a:rPr lang="en-US" sz="1800" i="1" dirty="0"/>
              <a:t>23</a:t>
            </a:r>
            <a:r>
              <a:rPr lang="en-US" sz="1800" dirty="0"/>
              <a:t>(2), 74–79. </a:t>
            </a:r>
            <a:endParaRPr sz="1800" dirty="0"/>
          </a:p>
        </p:txBody>
      </p:sp>
    </p:spTree>
    <p:extLst>
      <p:ext uri="{BB962C8B-B14F-4D97-AF65-F5344CB8AC3E}">
        <p14:creationId xmlns:p14="http://schemas.microsoft.com/office/powerpoint/2010/main" val="116970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CBA66-2F19-0E99-2472-A197ACC91566}"/>
            </a:ext>
          </a:extLst>
        </p:cNvPr>
        <p:cNvGrpSpPr/>
        <p:nvPr/>
      </p:nvGrpSpPr>
      <p:grpSpPr>
        <a:xfrm>
          <a:off x="0" y="0"/>
          <a:ext cx="0" cy="0"/>
          <a:chOff x="0" y="0"/>
          <a:chExt cx="0" cy="0"/>
        </a:xfrm>
      </p:grpSpPr>
      <p:sp>
        <p:nvSpPr>
          <p:cNvPr id="4" name="Google Shape;159;p16">
            <a:extLst>
              <a:ext uri="{FF2B5EF4-FFF2-40B4-BE49-F238E27FC236}">
                <a16:creationId xmlns:a16="http://schemas.microsoft.com/office/drawing/2014/main" id="{FBFCD6B8-B33F-3435-5F94-92D258A7E639}"/>
              </a:ext>
            </a:extLst>
          </p:cNvPr>
          <p:cNvSpPr txBox="1"/>
          <p:nvPr/>
        </p:nvSpPr>
        <p:spPr>
          <a:xfrm>
            <a:off x="4911418" y="3209709"/>
            <a:ext cx="2369163" cy="43858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850" b="1" i="0" u="none" strike="noStrike" cap="none" dirty="0">
                <a:solidFill>
                  <a:srgbClr val="1E3A8A"/>
                </a:solidFill>
                <a:latin typeface="Merriweather"/>
                <a:ea typeface="Merriweather"/>
                <a:cs typeface="Merriweather"/>
                <a:sym typeface="Merriweather"/>
              </a:rPr>
              <a:t>Thank You</a:t>
            </a:r>
            <a:endParaRPr dirty="0"/>
          </a:p>
        </p:txBody>
      </p:sp>
    </p:spTree>
    <p:extLst>
      <p:ext uri="{BB962C8B-B14F-4D97-AF65-F5344CB8AC3E}">
        <p14:creationId xmlns:p14="http://schemas.microsoft.com/office/powerpoint/2010/main" val="3946585948"/>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718</TotalTime>
  <Words>1053</Words>
  <Application>Microsoft Office PowerPoint</Application>
  <PresentationFormat>Widescreen</PresentationFormat>
  <Paragraphs>82</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Calibri</vt:lpstr>
      <vt:lpstr>Lato</vt:lpstr>
      <vt:lpstr>Arial</vt:lpstr>
      <vt:lpstr>Merriweather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USER</dc:creator>
  <cp:lastModifiedBy>hansani u</cp:lastModifiedBy>
  <cp:revision>7</cp:revision>
  <cp:lastPrinted>2026-05-21T04:06:42Z</cp:lastPrinted>
  <dcterms:modified xsi:type="dcterms:W3CDTF">2026-05-21T06:12:45Z</dcterms:modified>
</cp:coreProperties>
</file>