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35"/>
  </p:normalViewPr>
  <p:slideViewPr>
    <p:cSldViewPr snapToGrid="0">
      <p:cViewPr varScale="1">
        <p:scale>
          <a:sx n="160" d="100"/>
          <a:sy n="160" d="100"/>
        </p:scale>
        <p:origin x="432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0526cf82c10772c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0526cf82c10772c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50526cf82c10772c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50526cf82c10772c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50526cf82c10772c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50526cf82c10772c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0526cf82c10772c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0526cf82c10772c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50526cf82c10772c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50526cf82c10772c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50526cf82c10772c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50526cf82c10772c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50526cf82c10772c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50526cf82c10772c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50526cf82c10772c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50526cf82c10772c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50526cf82c10772c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50526cf82c10772c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-4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730512"/>
            <a:ext cx="9144000" cy="139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 b="1" u="sng"/>
              <a:t>Impact of Time from Diagnosis to Surgery on Outcomes in Symptomatic Carotid Stenosis</a:t>
            </a:r>
            <a:endParaRPr u="sng"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4294967295"/>
          </p:nvPr>
        </p:nvSpPr>
        <p:spPr>
          <a:xfrm>
            <a:off x="311700" y="2368950"/>
            <a:ext cx="8520600" cy="243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Prasanga RPS¹, Vishwajith RMP¹, </a:t>
            </a:r>
            <a:r>
              <a:rPr lang="en" sz="2000" u="sng">
                <a:solidFill>
                  <a:schemeClr val="dk1"/>
                </a:solidFill>
              </a:rPr>
              <a:t>Fonseka HFDGD¹</a:t>
            </a:r>
            <a:r>
              <a:rPr lang="en" sz="2000">
                <a:solidFill>
                  <a:schemeClr val="dk1"/>
                </a:solidFill>
              </a:rPr>
              <a:t>, Sancheevan S¹, Gunawansa N²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2000">
                <a:solidFill>
                  <a:schemeClr val="dk1"/>
                </a:solidFill>
              </a:rPr>
              <a:t>National Hospital of Sri Lanka</a:t>
            </a:r>
            <a:endParaRPr sz="20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>
            <a:spLocks noGrp="1"/>
          </p:cNvSpPr>
          <p:nvPr>
            <p:ph type="body" idx="4294967295"/>
          </p:nvPr>
        </p:nvSpPr>
        <p:spPr>
          <a:xfrm>
            <a:off x="311700" y="2073975"/>
            <a:ext cx="8520600" cy="24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dirty="0">
                <a:solidFill>
                  <a:schemeClr val="dk1"/>
                </a:solidFill>
              </a:rPr>
              <a:t>Symptomatic carotid stenosis → </a:t>
            </a:r>
            <a:r>
              <a:rPr lang="en" sz="2400" b="1" dirty="0">
                <a:solidFill>
                  <a:schemeClr val="dk1"/>
                </a:solidFill>
              </a:rPr>
              <a:t>high stroke risk</a:t>
            </a:r>
            <a:endParaRPr sz="2400" b="1" dirty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dirty="0">
                <a:solidFill>
                  <a:schemeClr val="dk1"/>
                </a:solidFill>
              </a:rPr>
              <a:t>Guidelines recommend </a:t>
            </a:r>
            <a:r>
              <a:rPr lang="en" sz="2400" b="1" dirty="0">
                <a:solidFill>
                  <a:schemeClr val="dk1"/>
                </a:solidFill>
              </a:rPr>
              <a:t>CEA within 2 weeks</a:t>
            </a:r>
            <a:endParaRPr sz="2400" b="1" dirty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dirty="0">
                <a:solidFill>
                  <a:schemeClr val="dk1"/>
                </a:solidFill>
              </a:rPr>
              <a:t>Real-world delays are common</a:t>
            </a:r>
            <a:endParaRPr sz="2400" dirty="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dirty="0">
                <a:solidFill>
                  <a:schemeClr val="dk1"/>
                </a:solidFill>
              </a:rPr>
              <a:t>Impact of delay → </a:t>
            </a:r>
            <a:r>
              <a:rPr lang="en" sz="2400" b="1" dirty="0">
                <a:solidFill>
                  <a:schemeClr val="dk1"/>
                </a:solidFill>
              </a:rPr>
              <a:t>not fully clear</a:t>
            </a:r>
            <a:endParaRPr sz="2400" b="1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311700" y="824891"/>
            <a:ext cx="8520600" cy="104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/>
              <a:t>Background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body" idx="4294967295"/>
          </p:nvPr>
        </p:nvSpPr>
        <p:spPr>
          <a:xfrm>
            <a:off x="311700" y="2048800"/>
            <a:ext cx="8520600" cy="25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>
                <a:solidFill>
                  <a:schemeClr val="dk1"/>
                </a:solidFill>
              </a:rPr>
              <a:t>To evaluate the impact of time from diagnosis to surgery on outcomes following CEA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Focus: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>
                <a:solidFill>
                  <a:schemeClr val="dk1"/>
                </a:solidFill>
              </a:rPr>
              <a:t>Perioperative outcomes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>
                <a:solidFill>
                  <a:schemeClr val="dk1"/>
                </a:solidFill>
              </a:rPr>
              <a:t>Mortality 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940600"/>
            <a:ext cx="8520600" cy="11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/>
              <a:t>Aim</a:t>
            </a:r>
            <a:endParaRPr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1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>
            <a:spLocks noGrp="1"/>
          </p:cNvSpPr>
          <p:nvPr>
            <p:ph type="body" idx="4294967295"/>
          </p:nvPr>
        </p:nvSpPr>
        <p:spPr>
          <a:xfrm>
            <a:off x="311700" y="1467750"/>
            <a:ext cx="8520600" cy="332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Retrospective study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b="1">
                <a:solidFill>
                  <a:schemeClr val="dk1"/>
                </a:solidFill>
              </a:rPr>
              <a:t>120 consecutive CEA patients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Symptomatic carotid stenosis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>
                <a:solidFill>
                  <a:schemeClr val="dk1"/>
                </a:solidFill>
              </a:rPr>
              <a:t>Groups: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&lt;2 weeks → Early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2–4 weeks → Intermediate</a:t>
            </a:r>
            <a:endParaRPr sz="2400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4 weeks → Delayed</a:t>
            </a:r>
            <a:endParaRPr sz="2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311700" y="450150"/>
            <a:ext cx="8520600" cy="10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/>
              <a:t>Methods</a:t>
            </a:r>
            <a:endParaRPr sz="3000"/>
          </a:p>
        </p:txBody>
      </p:sp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5067400" y="2909875"/>
            <a:ext cx="4315800" cy="223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/>
              <a:t>Outcomes:</a:t>
            </a:r>
            <a:endParaRPr sz="2400"/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/>
              <a:t>Perioperative complications</a:t>
            </a:r>
            <a:endParaRPr sz="2400"/>
          </a:p>
          <a:p>
            <a:pPr marL="9144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/>
              <a:t>Mortality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5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311700" y="839670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/>
              <a:t>Patient Distribution</a:t>
            </a:r>
            <a:endParaRPr sz="3000"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21001" y="1547075"/>
            <a:ext cx="4712764" cy="3493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0" y="1049587"/>
            <a:ext cx="8520600" cy="8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/>
              <a:t>Perioperative Outcomes</a:t>
            </a:r>
            <a:endParaRPr sz="3000" b="1"/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3" name="Google Shape;9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55175" y="1368650"/>
            <a:ext cx="6938450" cy="3484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3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9"/>
          <p:cNvSpPr txBox="1">
            <a:spLocks noGrp="1"/>
          </p:cNvSpPr>
          <p:nvPr>
            <p:ph type="title"/>
          </p:nvPr>
        </p:nvSpPr>
        <p:spPr>
          <a:xfrm>
            <a:off x="311700" y="1032794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/>
              <a:t>Key Observation</a:t>
            </a:r>
            <a:endParaRPr sz="3000"/>
          </a:p>
        </p:txBody>
      </p:sp>
      <p:sp>
        <p:nvSpPr>
          <p:cNvPr id="100" name="Google Shape;100;p19"/>
          <p:cNvSpPr txBox="1">
            <a:spLocks noGrp="1"/>
          </p:cNvSpPr>
          <p:nvPr>
            <p:ph type="body" idx="4294967295"/>
          </p:nvPr>
        </p:nvSpPr>
        <p:spPr>
          <a:xfrm>
            <a:off x="311700" y="1823796"/>
            <a:ext cx="8520600" cy="255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 </a:t>
            </a:r>
            <a:r>
              <a:rPr lang="en" sz="2400"/>
              <a:t>One perioperative stroke (in early group)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/>
              <a:t>* No perioperative strokes in other  groups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400"/>
              <a:t>* Single death: following Myocardial infarction 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/>
              <a:t>    </a:t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" y="3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311700" y="822876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/>
              <a:t>Conclusion</a:t>
            </a:r>
            <a:endParaRPr sz="3000"/>
          </a:p>
        </p:txBody>
      </p:sp>
      <p:sp>
        <p:nvSpPr>
          <p:cNvPr id="107" name="Google Shape;107;p20"/>
          <p:cNvSpPr txBox="1">
            <a:spLocks noGrp="1"/>
          </p:cNvSpPr>
          <p:nvPr>
            <p:ph type="body" idx="4294967295"/>
          </p:nvPr>
        </p:nvSpPr>
        <p:spPr>
          <a:xfrm>
            <a:off x="311700" y="17271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CEA → </a:t>
            </a:r>
            <a:r>
              <a:rPr lang="en" sz="2400" b="1">
                <a:solidFill>
                  <a:schemeClr val="dk1"/>
                </a:solidFill>
              </a:rPr>
              <a:t>safe with excellent outcomes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b="1">
                <a:solidFill>
                  <a:schemeClr val="dk1"/>
                </a:solidFill>
              </a:rPr>
              <a:t>Early (&lt;2 weeks) remains optimal</a:t>
            </a:r>
            <a:endParaRPr sz="2400" b="1">
              <a:solidFill>
                <a:schemeClr val="dk1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>
                <a:solidFill>
                  <a:schemeClr val="dk1"/>
                </a:solidFill>
              </a:rPr>
              <a:t>Delayed surgery still viable in: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>
                <a:solidFill>
                  <a:schemeClr val="dk1"/>
                </a:solidFill>
              </a:rPr>
              <a:t>Carefully selected</a:t>
            </a:r>
            <a:endParaRPr sz="2400">
              <a:solidFill>
                <a:schemeClr val="dk1"/>
              </a:solidFill>
            </a:endParaRPr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○"/>
            </a:pPr>
            <a:r>
              <a:rPr lang="en" sz="2400">
                <a:solidFill>
                  <a:schemeClr val="dk1"/>
                </a:solidFill>
              </a:rPr>
              <a:t>Medically optimized patients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1700" y="1769850"/>
            <a:ext cx="8520600" cy="160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/>
              <a:t>Thank you!</a:t>
            </a:r>
            <a:endParaRPr sz="32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165</Words>
  <Application>Microsoft Macintosh PowerPoint</Application>
  <PresentationFormat>On-screen Show (16:9)</PresentationFormat>
  <Paragraphs>38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Simple Light</vt:lpstr>
      <vt:lpstr>PowerPoint Presentation</vt:lpstr>
      <vt:lpstr>Background</vt:lpstr>
      <vt:lpstr>Aim</vt:lpstr>
      <vt:lpstr>PowerPoint Presentation</vt:lpstr>
      <vt:lpstr>Patient Distribution</vt:lpstr>
      <vt:lpstr>Perioperative Outcomes </vt:lpstr>
      <vt:lpstr>Key Observation</vt:lpstr>
      <vt:lpstr>Conclusion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damitha fonseka</cp:lastModifiedBy>
  <cp:revision>1</cp:revision>
  <dcterms:modified xsi:type="dcterms:W3CDTF">2026-04-29T03:10:49Z</dcterms:modified>
</cp:coreProperties>
</file>