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ymptomatic Carotid Artery Stenosis - Demography in a Tertiary Vascular Referral Service"/>
          <p:cNvSpPr txBox="1"/>
          <p:nvPr/>
        </p:nvSpPr>
        <p:spPr>
          <a:xfrm>
            <a:off x="427528" y="2993379"/>
            <a:ext cx="17432944" cy="1777465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Symptomatic Carotid Artery Stenosis - Demography in a Tertiary Vascular Referral Service</a:t>
            </a:r>
          </a:p>
        </p:txBody>
      </p:sp>
      <p:sp>
        <p:nvSpPr>
          <p:cNvPr id="95" name="RMP Vishwajith, RPS Prasanga, S Sancheevan, LA Indunil, HFDG De Fonseka, N Gunawansa"/>
          <p:cNvSpPr txBox="1"/>
          <p:nvPr/>
        </p:nvSpPr>
        <p:spPr>
          <a:xfrm>
            <a:off x="662820" y="7687893"/>
            <a:ext cx="17432943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4000"/>
            </a:lvl1pPr>
          </a:lstStyle>
          <a:p>
            <a:pPr/>
            <a:r>
              <a:t>RMP Vishwajith, RPS Prasanga, S Sancheevan, LA Indunil, HFDG De Fonseka, N Gunawansa</a:t>
            </a:r>
          </a:p>
        </p:txBody>
      </p:sp>
      <p:sp>
        <p:nvSpPr>
          <p:cNvPr id="96" name="National Hospital of Sri Lanka."/>
          <p:cNvSpPr txBox="1"/>
          <p:nvPr/>
        </p:nvSpPr>
        <p:spPr>
          <a:xfrm>
            <a:off x="655685" y="8982054"/>
            <a:ext cx="6269594" cy="60162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National Hospital of Sri Lanka.</a:t>
            </a:r>
          </a:p>
        </p:txBody>
      </p:sp>
      <p:pic>
        <p:nvPicPr>
          <p:cNvPr id="97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Presenting author - Sancheevan S"/>
          <p:cNvSpPr txBox="1"/>
          <p:nvPr/>
        </p:nvSpPr>
        <p:spPr>
          <a:xfrm>
            <a:off x="444040" y="4918763"/>
            <a:ext cx="7099284" cy="601624"/>
          </a:xfrm>
          <a:prstGeom prst="rect">
            <a:avLst/>
          </a:prstGeom>
          <a:solidFill>
            <a:schemeClr val="accent4">
              <a:satOff val="-1335"/>
              <a:lumOff val="-1027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Presenting author - Sancheevan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ank you"/>
          <p:cNvSpPr txBox="1"/>
          <p:nvPr/>
        </p:nvSpPr>
        <p:spPr>
          <a:xfrm>
            <a:off x="238686" y="4365237"/>
            <a:ext cx="17810628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150000"/>
              </a:lnSpc>
              <a:spcBef>
                <a:spcPts val="1300"/>
              </a:spcBef>
              <a:defRPr sz="6000">
                <a:solidFill>
                  <a:schemeClr val="accent2">
                    <a:satOff val="-4966"/>
                    <a:lumOff val="-1054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145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ackground…"/>
          <p:cNvSpPr txBox="1"/>
          <p:nvPr/>
        </p:nvSpPr>
        <p:spPr>
          <a:xfrm>
            <a:off x="380796" y="2051982"/>
            <a:ext cx="17205302" cy="529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6000">
                <a:solidFill>
                  <a:schemeClr val="accent2">
                    <a:satOff val="-4966"/>
                    <a:lumOff val="-1054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Background</a:t>
            </a:r>
          </a:p>
          <a:p>
            <a:pPr marL="401052" indent="-401052" algn="just">
              <a:lnSpc>
                <a:spcPct val="150000"/>
              </a:lnSpc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Symptomatic carotid artery stenosis is a major cause of ischemic stroke and transient ischemic attack. </a:t>
            </a:r>
          </a:p>
          <a:p>
            <a:pPr marL="401052" indent="-401052" algn="just">
              <a:lnSpc>
                <a:spcPct val="150000"/>
              </a:lnSpc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CEA reduces recurrent ischemic stroke risk</a:t>
            </a:r>
          </a:p>
          <a:p>
            <a:pPr marL="401052" indent="-401052" algn="just">
              <a:lnSpc>
                <a:spcPct val="150000"/>
              </a:lnSpc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Elderly patients are often under referred due to perceived risk</a:t>
            </a:r>
          </a:p>
        </p:txBody>
      </p:sp>
      <p:pic>
        <p:nvPicPr>
          <p:cNvPr id="101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Aim…"/>
          <p:cNvSpPr txBox="1"/>
          <p:nvPr/>
        </p:nvSpPr>
        <p:spPr>
          <a:xfrm>
            <a:off x="640528" y="2276306"/>
            <a:ext cx="17006944" cy="3918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1300"/>
              </a:spcBef>
              <a:defRPr sz="6000">
                <a:solidFill>
                  <a:schemeClr val="accent2">
                    <a:satOff val="-4966"/>
                    <a:lumOff val="-1054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Aim</a:t>
            </a:r>
          </a:p>
          <a:p>
            <a:pPr marL="401052" indent="-401052" algn="just" defTabSz="457200">
              <a:lnSpc>
                <a:spcPct val="20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To evaluate demographic characteristics and perioperative and long term outcomes following CEA for symptomatic carotid artery stenosis.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Methodology…"/>
          <p:cNvSpPr txBox="1"/>
          <p:nvPr/>
        </p:nvSpPr>
        <p:spPr>
          <a:xfrm>
            <a:off x="238686" y="1954040"/>
            <a:ext cx="17810628" cy="595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300"/>
              </a:spcBef>
              <a:defRPr sz="6000">
                <a:solidFill>
                  <a:schemeClr val="accent2">
                    <a:satOff val="-4966"/>
                    <a:lumOff val="-10549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Methodology</a:t>
            </a:r>
          </a:p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Retrospective study in a tertiary vascular centre</a:t>
            </a:r>
          </a:p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Period - June 2018 - August 2025</a:t>
            </a:r>
          </a:p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120 patients who underwent carotid endarterectomy for symptomatic carotid artery stenosis - 50% or more</a:t>
            </a:r>
          </a:p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Preference - General anaesthesia, Routine shunting, autologous venous patching</a:t>
            </a:r>
          </a:p>
        </p:txBody>
      </p:sp>
      <p:pic>
        <p:nvPicPr>
          <p:cNvPr id="107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266.HEIC" descr="IMG_1266.HEIC"/>
          <p:cNvPicPr>
            <a:picLocks noChangeAspect="1"/>
          </p:cNvPicPr>
          <p:nvPr/>
        </p:nvPicPr>
        <p:blipFill>
          <a:blip r:embed="rId4">
            <a:extLst/>
          </a:blip>
          <a:srcRect l="18777" t="16335" r="18777" b="21617"/>
          <a:stretch>
            <a:fillRect/>
          </a:stretch>
        </p:blipFill>
        <p:spPr>
          <a:xfrm>
            <a:off x="865364" y="2424672"/>
            <a:ext cx="5073241" cy="6721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c4f8fa6c-4992-4865-986a-157a128e384f.jpg" descr="c4f8fa6c-4992-4865-986a-157a128e384f.jpg"/>
          <p:cNvPicPr>
            <a:picLocks noChangeAspect="1"/>
          </p:cNvPicPr>
          <p:nvPr/>
        </p:nvPicPr>
        <p:blipFill>
          <a:blip r:embed="rId5">
            <a:extLst/>
          </a:blip>
          <a:srcRect l="9484" t="8983" r="15070" b="8983"/>
          <a:stretch>
            <a:fillRect/>
          </a:stretch>
        </p:blipFill>
        <p:spPr>
          <a:xfrm>
            <a:off x="6478011" y="2470190"/>
            <a:ext cx="10800211" cy="6630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Demographic characteristics, perioperative outcomes, and long-term follow-up data were reviewed.…"/>
          <p:cNvSpPr txBox="1"/>
          <p:nvPr/>
        </p:nvSpPr>
        <p:spPr>
          <a:xfrm>
            <a:off x="698719" y="2931460"/>
            <a:ext cx="17188910" cy="595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Demographic characteristics, perioperative outcomes, and long-term follow-up data were reviewed. </a:t>
            </a:r>
          </a:p>
          <a:p>
            <a:pPr marL="401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Patients were stratified into three age categories</a:t>
            </a:r>
          </a:p>
          <a:p>
            <a:pPr lvl="3" marL="1544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&lt;60 years</a:t>
            </a:r>
          </a:p>
          <a:p>
            <a:pPr lvl="3" marL="1544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60–75 years</a:t>
            </a:r>
          </a:p>
          <a:p>
            <a:pPr lvl="3" marL="1544052" indent="-401052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&gt;75 years.</a:t>
            </a:r>
          </a:p>
        </p:txBody>
      </p:sp>
      <p:pic>
        <p:nvPicPr>
          <p:cNvPr id="114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Mean age of 67.8 years…"/>
          <p:cNvSpPr txBox="1"/>
          <p:nvPr/>
        </p:nvSpPr>
        <p:spPr>
          <a:xfrm>
            <a:off x="473788" y="2654678"/>
            <a:ext cx="8724812" cy="14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 defTabSz="457200"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Mean age of 67.8 years</a:t>
            </a:r>
          </a:p>
          <a:p>
            <a:pPr marL="401052" indent="-401052" defTabSz="457200"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Age range 45–92</a:t>
            </a:r>
          </a:p>
        </p:txBody>
      </p:sp>
      <p:pic>
        <p:nvPicPr>
          <p:cNvPr id="11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7050" y="3981174"/>
            <a:ext cx="6454638" cy="5378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959" y="4651607"/>
            <a:ext cx="7637488" cy="495355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&lt;60 years"/>
          <p:cNvSpPr txBox="1"/>
          <p:nvPr/>
        </p:nvSpPr>
        <p:spPr>
          <a:xfrm>
            <a:off x="2014644" y="9441006"/>
            <a:ext cx="145118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&lt;60 years</a:t>
            </a:r>
          </a:p>
        </p:txBody>
      </p:sp>
      <p:sp>
        <p:nvSpPr>
          <p:cNvPr id="121" name="60-75 years"/>
          <p:cNvSpPr txBox="1"/>
          <p:nvPr/>
        </p:nvSpPr>
        <p:spPr>
          <a:xfrm>
            <a:off x="3979336" y="9441006"/>
            <a:ext cx="171371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60-75 years</a:t>
            </a:r>
          </a:p>
        </p:txBody>
      </p:sp>
      <p:sp>
        <p:nvSpPr>
          <p:cNvPr id="122" name="&gt;75 years"/>
          <p:cNvSpPr txBox="1"/>
          <p:nvPr/>
        </p:nvSpPr>
        <p:spPr>
          <a:xfrm>
            <a:off x="6206560" y="9441006"/>
            <a:ext cx="145118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&gt;75 years</a:t>
            </a:r>
          </a:p>
        </p:txBody>
      </p:sp>
      <p:sp>
        <p:nvSpPr>
          <p:cNvPr id="123" name="105"/>
          <p:cNvSpPr txBox="1"/>
          <p:nvPr/>
        </p:nvSpPr>
        <p:spPr>
          <a:xfrm>
            <a:off x="11221205" y="4553677"/>
            <a:ext cx="10947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105</a:t>
            </a:r>
          </a:p>
        </p:txBody>
      </p:sp>
      <p:sp>
        <p:nvSpPr>
          <p:cNvPr id="124" name="15"/>
          <p:cNvSpPr txBox="1"/>
          <p:nvPr/>
        </p:nvSpPr>
        <p:spPr>
          <a:xfrm>
            <a:off x="14672409" y="4331105"/>
            <a:ext cx="84074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15</a:t>
            </a:r>
          </a:p>
        </p:txBody>
      </p:sp>
      <p:sp>
        <p:nvSpPr>
          <p:cNvPr id="125" name="Gender"/>
          <p:cNvSpPr txBox="1"/>
          <p:nvPr/>
        </p:nvSpPr>
        <p:spPr>
          <a:xfrm>
            <a:off x="12460782" y="2064550"/>
            <a:ext cx="2627175" cy="853441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Gender </a:t>
            </a:r>
          </a:p>
        </p:txBody>
      </p:sp>
      <p:sp>
        <p:nvSpPr>
          <p:cNvPr id="126" name="Age"/>
          <p:cNvSpPr txBox="1"/>
          <p:nvPr/>
        </p:nvSpPr>
        <p:spPr>
          <a:xfrm>
            <a:off x="2820194" y="1794643"/>
            <a:ext cx="1407317" cy="777241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300"/>
              </a:spcBef>
              <a:defRPr sz="4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Age </a:t>
            </a:r>
          </a:p>
        </p:txBody>
      </p:sp>
      <p:sp>
        <p:nvSpPr>
          <p:cNvPr id="127" name="Rounded Rectangle"/>
          <p:cNvSpPr/>
          <p:nvPr/>
        </p:nvSpPr>
        <p:spPr>
          <a:xfrm>
            <a:off x="232408" y="1692458"/>
            <a:ext cx="8947142" cy="8479393"/>
          </a:xfrm>
          <a:prstGeom prst="roundRect">
            <a:avLst>
              <a:gd name="adj" fmla="val 14700"/>
            </a:avLst>
          </a:prstGeom>
          <a:ln w="38100">
            <a:solidFill>
              <a:schemeClr val="accent2">
                <a:satOff val="-4966"/>
                <a:lumOff val="-1054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28" name="Rounded Rectangle"/>
          <p:cNvSpPr/>
          <p:nvPr/>
        </p:nvSpPr>
        <p:spPr>
          <a:xfrm>
            <a:off x="9510219" y="1692458"/>
            <a:ext cx="8475877" cy="8479393"/>
          </a:xfrm>
          <a:prstGeom prst="roundRect">
            <a:avLst>
              <a:gd name="adj" fmla="val 14706"/>
            </a:avLst>
          </a:prstGeom>
          <a:ln w="38100">
            <a:solidFill>
              <a:schemeClr val="accent2">
                <a:satOff val="-4966"/>
                <a:lumOff val="-1054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"/>
          <p:cNvSpPr/>
          <p:nvPr/>
        </p:nvSpPr>
        <p:spPr>
          <a:xfrm>
            <a:off x="1896643" y="2212838"/>
            <a:ext cx="6199879" cy="107905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2" name="Rectangle"/>
          <p:cNvSpPr/>
          <p:nvPr/>
        </p:nvSpPr>
        <p:spPr>
          <a:xfrm>
            <a:off x="9341284" y="2212838"/>
            <a:ext cx="6199879" cy="107905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3" name="Perioperative stroke"/>
          <p:cNvSpPr txBox="1"/>
          <p:nvPr/>
        </p:nvSpPr>
        <p:spPr>
          <a:xfrm>
            <a:off x="2563287" y="2336063"/>
            <a:ext cx="485041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Perioperative stroke</a:t>
            </a:r>
          </a:p>
        </p:txBody>
      </p:sp>
      <p:sp>
        <p:nvSpPr>
          <p:cNvPr id="134" name="1.7%"/>
          <p:cNvSpPr txBox="1"/>
          <p:nvPr/>
        </p:nvSpPr>
        <p:spPr>
          <a:xfrm>
            <a:off x="4230137" y="3806838"/>
            <a:ext cx="1532891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300"/>
              </a:spcBef>
              <a:defRPr b="1" sz="5000">
                <a:solidFill>
                  <a:schemeClr val="accent2">
                    <a:satOff val="-4966"/>
                    <a:lumOff val="-10549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1.7%</a:t>
            </a:r>
          </a:p>
        </p:txBody>
      </p:sp>
      <p:sp>
        <p:nvSpPr>
          <p:cNvPr id="135" name="Perioperative mortality"/>
          <p:cNvSpPr txBox="1"/>
          <p:nvPr/>
        </p:nvSpPr>
        <p:spPr>
          <a:xfrm>
            <a:off x="9741638" y="2336063"/>
            <a:ext cx="538644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Perioperative mortality</a:t>
            </a:r>
          </a:p>
        </p:txBody>
      </p:sp>
      <p:sp>
        <p:nvSpPr>
          <p:cNvPr id="136" name="0.8%"/>
          <p:cNvSpPr txBox="1"/>
          <p:nvPr/>
        </p:nvSpPr>
        <p:spPr>
          <a:xfrm>
            <a:off x="11588744" y="3806838"/>
            <a:ext cx="1761491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457200">
              <a:spcBef>
                <a:spcPts val="1300"/>
              </a:spcBef>
              <a:defRPr b="1" sz="5000">
                <a:solidFill>
                  <a:schemeClr val="accent2">
                    <a:satOff val="-4966"/>
                    <a:lumOff val="-10549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0.8%</a:t>
            </a:r>
          </a:p>
        </p:txBody>
      </p:sp>
      <p:sp>
        <p:nvSpPr>
          <p:cNvPr id="137" name="Long-term stroke-free survival exceeded 98% across the cohort.…"/>
          <p:cNvSpPr txBox="1"/>
          <p:nvPr/>
        </p:nvSpPr>
        <p:spPr>
          <a:xfrm>
            <a:off x="656237" y="5442713"/>
            <a:ext cx="16975526" cy="486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 algn="just" defTabSz="457200">
              <a:lnSpc>
                <a:spcPct val="12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Long-term stroke-free survival exceeded </a:t>
            </a:r>
            <a:r>
              <a:rPr b="1">
                <a:solidFill>
                  <a:schemeClr val="accent3">
                    <a:satOff val="-6373"/>
                    <a:lumOff val="-10823"/>
                  </a:schemeClr>
                </a:solidFill>
              </a:rPr>
              <a:t>98%</a:t>
            </a:r>
            <a:r>
              <a:t> across the cohort. </a:t>
            </a:r>
          </a:p>
          <a:p>
            <a:pPr marL="401052" indent="-401052" algn="just" defTabSz="457200">
              <a:lnSpc>
                <a:spcPct val="12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Patients aged over 75 years demonstrated outcomes comparable to younger patients when managed with meticulous perioperative care. </a:t>
            </a:r>
          </a:p>
          <a:p>
            <a:pPr marL="401052" indent="-401052" algn="just" defTabSz="457200">
              <a:lnSpc>
                <a:spcPct val="12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The oldest patient (92 years) had an uncomplicated postoperative course and excellent long-term outcome.</a:t>
            </a:r>
          </a:p>
        </p:txBody>
      </p:sp>
      <p:sp>
        <p:nvSpPr>
          <p:cNvPr id="138" name="Rectangle"/>
          <p:cNvSpPr/>
          <p:nvPr/>
        </p:nvSpPr>
        <p:spPr>
          <a:xfrm>
            <a:off x="9341284" y="2178102"/>
            <a:ext cx="6199879" cy="285762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9" name="Rectangle"/>
          <p:cNvSpPr/>
          <p:nvPr/>
        </p:nvSpPr>
        <p:spPr>
          <a:xfrm>
            <a:off x="1896643" y="2178102"/>
            <a:ext cx="6199879" cy="285762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clusion…"/>
          <p:cNvSpPr txBox="1"/>
          <p:nvPr/>
        </p:nvSpPr>
        <p:spPr>
          <a:xfrm>
            <a:off x="238686" y="1954040"/>
            <a:ext cx="17810628" cy="725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1300"/>
              </a:spcBef>
              <a:defRPr sz="6000">
                <a:solidFill>
                  <a:schemeClr val="accent2">
                    <a:satOff val="-4966"/>
                    <a:lumOff val="-1054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Conclusion</a:t>
            </a:r>
          </a:p>
          <a:p>
            <a:pPr marL="401052" indent="-401052" algn="just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In a tertiary vascular referral service, carotid endarterectomy for symptomatic carotid artery stenosis demonstrates excellent outcomes across a broad demographic spectrum. </a:t>
            </a:r>
          </a:p>
          <a:p>
            <a:pPr marL="401052" indent="-401052" algn="just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Advanced age alone should not be considered a contraindication to intervention in appropriately selected patients.</a:t>
            </a:r>
          </a:p>
          <a:p>
            <a:pPr marL="147052" indent="-147052" algn="just" defTabSz="457200">
              <a:lnSpc>
                <a:spcPct val="150000"/>
              </a:lnSpc>
              <a:spcBef>
                <a:spcPts val="1300"/>
              </a:spcBef>
              <a:buSzPct val="100000"/>
              <a:buChar char="•"/>
              <a:defRPr sz="1466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42" name="cfac2720-3392-4a04-a9a4-5e413553cd55.png" descr="cfac2720-3392-4a04-a9a4-5e413553cd55.png"/>
          <p:cNvPicPr>
            <a:picLocks noChangeAspect="1"/>
          </p:cNvPicPr>
          <p:nvPr/>
        </p:nvPicPr>
        <p:blipFill>
          <a:blip r:embed="rId3">
            <a:alphaModFix amt="13040"/>
            <a:extLst/>
          </a:blip>
          <a:stretch>
            <a:fillRect/>
          </a:stretch>
        </p:blipFill>
        <p:spPr>
          <a:xfrm>
            <a:off x="13596286" y="1565375"/>
            <a:ext cx="6359441" cy="890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