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lus Jakarta Sans"/>
      <p:regular r:id="rId28"/>
      <p:bold r:id="rId29"/>
      <p:italic r:id="rId30"/>
      <p:boldItalic r:id="rId31"/>
    </p:embeddedFont>
    <p:embeddedFont>
      <p:font typeface="Outfit"/>
      <p:regular r:id="rId32"/>
      <p:bold r:id="rId33"/>
    </p:embeddedFont>
    <p:embeddedFont>
      <p:font typeface="Merriweather"/>
      <p:regular r:id="rId34"/>
      <p:bold r:id="rId35"/>
      <p:italic r:id="rId36"/>
      <p:boldItalic r:id="rId37"/>
    </p:embeddedFont>
    <p:embeddedFont>
      <p:font typeface="DM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EE477F-D808-469A-9EB5-E66520BA7246}">
  <a:tblStyle styleId="{1AEE477F-D808-469A-9EB5-E66520BA72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D36F3CC-EFCE-4835-AE23-9490A527B9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71B55C1-C1E6-4580-B1DC-034081A6AA7C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4.xml"/><Relationship Id="rId41" Type="http://schemas.openxmlformats.org/officeDocument/2006/relationships/font" Target="fonts/DM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usJakarta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usJakarta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usJakartaSans-boldItalic.fntdata"/><Relationship Id="rId30" Type="http://schemas.openxmlformats.org/officeDocument/2006/relationships/font" Target="fonts/PlusJakartaSans-italic.fntdata"/><Relationship Id="rId11" Type="http://schemas.openxmlformats.org/officeDocument/2006/relationships/slide" Target="slides/slide5.xml"/><Relationship Id="rId33" Type="http://schemas.openxmlformats.org/officeDocument/2006/relationships/font" Target="fonts/Outfit-bold.fntdata"/><Relationship Id="rId10" Type="http://schemas.openxmlformats.org/officeDocument/2006/relationships/slide" Target="slides/slide4.xml"/><Relationship Id="rId32" Type="http://schemas.openxmlformats.org/officeDocument/2006/relationships/font" Target="fonts/Outfit-regular.fntdata"/><Relationship Id="rId13" Type="http://schemas.openxmlformats.org/officeDocument/2006/relationships/slide" Target="slides/slide7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6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9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1.xml"/><Relationship Id="rId39" Type="http://schemas.openxmlformats.org/officeDocument/2006/relationships/font" Target="fonts/DMSans-bold.fntdata"/><Relationship Id="rId16" Type="http://schemas.openxmlformats.org/officeDocument/2006/relationships/slide" Target="slides/slide10.xml"/><Relationship Id="rId38" Type="http://schemas.openxmlformats.org/officeDocument/2006/relationships/font" Target="fonts/DM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1a9f7bf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e1a9f7bf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179cdd20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as you can see, when we look at the disease distribution, isolated IP disease with poor runoff/single vessel run off to the foot was seen with CKD (there was a trend observed, although not statistically significant)</a:t>
            </a:r>
            <a:endParaRPr/>
          </a:p>
        </p:txBody>
      </p:sp>
      <p:sp>
        <p:nvSpPr>
          <p:cNvPr id="270" name="Google Shape;270;g3e179cdd205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higher number of CKD pts having severe pedal disease (P2 - no target artery crossing with an absent pedal arch!) </a:t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ve just described the disease using GLASS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if we have a look at the IP vessels in a more detailed fashion to try and get a better idea on the distal disease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CKD - selective vessel involvement seen than generalised vessel involvement, ATA, peroneal with relatively patent PTA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the classic renal foot concept - significantly stenosed PTA!</a:t>
            </a:r>
            <a:endParaRPr/>
          </a:p>
        </p:txBody>
      </p:sp>
      <p:sp>
        <p:nvSpPr>
          <p:cNvPr id="291" name="Google Shape;2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e1a9f7bf7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e1a9f7bf70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immediate radiological success was seen in 62.5%! angiosomal correction was done in 54.2% compared to non CKD and were successful and the rest having an intact pedal arch- least diseased artery was corrected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peroneal occlusion poses a serious problem; a major technical barrier limiting technical endovascular options…..</a:t>
            </a:r>
            <a:endParaRPr/>
          </a:p>
        </p:txBody>
      </p:sp>
      <p:sp>
        <p:nvSpPr>
          <p:cNvPr id="372" name="Google Shape;3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 bit about post angioplasty outcomes to see how the disease has affected the outcomes;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although not statistically significant the following trends were observed!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the findings in the slide - longer wound healing time, low AFS and early death following procedure noted with CKD pts!</a:t>
            </a:r>
            <a:endParaRPr/>
          </a:p>
        </p:txBody>
      </p:sp>
      <p:sp>
        <p:nvSpPr>
          <p:cNvPr id="389" name="Google Shape;3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e1a9f7bf7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reduced overall survival seen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these outcomes can be attributed to - the complicated disease anatomy associated with CKD!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3e1a9f7bf70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e1d5a27d1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how to help and guide the revasc. </a:t>
            </a:r>
            <a:r>
              <a:rPr lang="en-US"/>
              <a:t>strategy</a:t>
            </a:r>
            <a:r>
              <a:rPr lang="en-US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e1d5a27d18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e1d5a27d1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e1d5a27d18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2a46836a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e2a46836a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2a46836a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e2a46836a8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components - FP, IP (talks about the disease infra inguinal but above ankle, both FP and IP contribute to the overall GLASS stage) and pedal descriptors to talk about disease beyond ankle, FP/IP grade can be modified if the pt has calcifications</a:t>
            </a:r>
            <a:endParaRPr/>
          </a:p>
        </p:txBody>
      </p:sp>
      <p:sp>
        <p:nvSpPr>
          <p:cNvPr id="218" name="Google Shape;2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179cdd20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e179cdd205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900007"/>
            <a:ext cx="11601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Angiographic Patterns of Infra-inguinal Disease in CKD Patients with CLTI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324492"/>
            <a:ext cx="1104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The Arterial Blue Print- </a:t>
            </a:r>
            <a:r>
              <a:rPr b="1" i="0" lang="en-US" sz="2300" u="none" cap="none" strike="noStrike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lang="en-US" sz="2300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F</a:t>
            </a:r>
            <a:r>
              <a:rPr b="1" i="0" lang="en-US" sz="2300" u="none" cap="none" strike="noStrike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irst Sri Lankan </a:t>
            </a:r>
            <a:r>
              <a:rPr b="1" lang="en-US" sz="2300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b="1" i="0" lang="en-US" sz="2300" u="none" cap="none" strike="noStrike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tudy</a:t>
            </a:r>
            <a:endParaRPr b="1" sz="190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963094"/>
            <a:ext cx="11049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Authors:</a:t>
            </a:r>
            <a:r>
              <a:rPr b="0" i="0" lang="en-US" sz="14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Rukshan Siriwardana, </a:t>
            </a:r>
            <a:r>
              <a:rPr lang="en-US" sz="14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Thushan Gooneratne, Rezni Cassim, </a:t>
            </a:r>
            <a:r>
              <a:rPr b="0" i="0" lang="en-US" sz="14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Hansani Hagodagedara, Joel Arudchelvam, </a:t>
            </a:r>
            <a:r>
              <a:rPr lang="en-US" sz="14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Wasula Lokuge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5363286"/>
            <a:ext cx="11049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Vascular and Transplant Unit, Faculty of Medicine, University of Colombo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100" y="-198925"/>
            <a:ext cx="12305101" cy="1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/>
          <p:nvPr/>
        </p:nvSpPr>
        <p:spPr>
          <a:xfrm>
            <a:off x="571500" y="2176462"/>
            <a:ext cx="11049000" cy="2762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4" name="Google Shape;244;p22"/>
          <p:cNvGraphicFramePr/>
          <p:nvPr/>
        </p:nvGraphicFramePr>
        <p:xfrm>
          <a:off x="571500" y="21764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{1AEE477F-D808-469A-9EB5-E66520BA7246}</a:tableStyleId>
              </a:tblPr>
              <a:tblGrid>
                <a:gridCol w="3307400"/>
                <a:gridCol w="2467125"/>
                <a:gridCol w="3325425"/>
                <a:gridCol w="1949050"/>
              </a:tblGrid>
              <a:tr h="55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GLASS parameter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9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CKD (n=58)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9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Non-CKD (n=117)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9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p-value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FP score&gt;=3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r>
                        <a:rPr b="0" i="0" lang="en-US" sz="19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</a:t>
                      </a:r>
                      <a:r>
                        <a:rPr lang="en-US" sz="19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8.6</a:t>
                      </a:r>
                      <a:r>
                        <a:rPr b="0" i="0" lang="en-US" sz="19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28</a:t>
                      </a:r>
                      <a:r>
                        <a:rPr b="0" i="0" lang="en-US" sz="1950" u="none" cap="none" strike="noStrike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</a:t>
                      </a: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23.9</a:t>
                      </a:r>
                      <a:r>
                        <a:rPr b="0" i="0" lang="en-US" sz="1950" u="none" cap="none" strike="noStrike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%)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0.015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IP score &gt;=3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44 </a:t>
                      </a:r>
                      <a:r>
                        <a:rPr b="0" i="0" lang="en-US" sz="1950" u="none" cap="none" strike="noStrike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(</a:t>
                      </a: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43.1</a:t>
                      </a:r>
                      <a:r>
                        <a:rPr b="0" i="0" lang="en-US" sz="1950" u="none" cap="none" strike="noStrike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%)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25</a:t>
                      </a:r>
                      <a:r>
                        <a:rPr b="0" i="0" lang="en-US" sz="19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</a:t>
                      </a:r>
                      <a:r>
                        <a:rPr lang="en-US" sz="19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37.6</a:t>
                      </a:r>
                      <a:r>
                        <a:rPr b="0" i="0" lang="en-US" sz="19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FF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0.048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475569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GLASS stage 111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15 (22.9%)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>
                          <a:solidFill>
                            <a:srgbClr val="475569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26 (22.2%)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950" u="none" cap="none" strike="noStrike">
                          <a:solidFill>
                            <a:srgbClr val="475569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r>
                        <a:rPr lang="en-US" sz="1950">
                          <a:solidFill>
                            <a:srgbClr val="475569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593</a:t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5" name="Google Shape;245;p22"/>
          <p:cNvSpPr/>
          <p:nvPr/>
        </p:nvSpPr>
        <p:spPr>
          <a:xfrm>
            <a:off x="571500" y="27146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3878907" y="27146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6346031" y="27146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9671446" y="27146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571500" y="32670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3878907" y="32670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6346031" y="32670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9671446" y="32670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571500" y="38195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3878907" y="38195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6346031" y="38195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9671446" y="38195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571500" y="43719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3878907" y="43719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6346031" y="43719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9671446" y="43719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571500" y="49244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3878907" y="49244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6346031" y="49244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9671446" y="49244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435022" y="136894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In our cohort…</a:t>
            </a:r>
            <a:endParaRPr/>
          </a:p>
        </p:txBody>
      </p:sp>
      <p:pic>
        <p:nvPicPr>
          <p:cNvPr id="266" name="Google Shape;2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8714" y="5201525"/>
            <a:ext cx="54292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72" name="Google Shape;2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3" name="Google Shape;2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47800"/>
            <a:ext cx="110490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3"/>
          <p:cNvSpPr txBox="1"/>
          <p:nvPr/>
        </p:nvSpPr>
        <p:spPr>
          <a:xfrm>
            <a:off x="571500" y="4843462"/>
            <a:ext cx="11049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latin typeface="DM Sans"/>
                <a:ea typeface="DM Sans"/>
                <a:cs typeface="DM Sans"/>
                <a:sym typeface="DM Sans"/>
              </a:rPr>
              <a:t>CKD patients showed  higher rates of </a:t>
            </a:r>
            <a:r>
              <a:rPr b="1" lang="en-US" sz="1950">
                <a:latin typeface="DM Sans"/>
                <a:ea typeface="DM Sans"/>
                <a:cs typeface="DM Sans"/>
                <a:sym typeface="DM Sans"/>
              </a:rPr>
              <a:t>single vessel outflow</a:t>
            </a:r>
            <a:r>
              <a:rPr b="1" i="0" lang="en-US" sz="1950" u="none" cap="none" strike="noStrike">
                <a:latin typeface="DM Sans"/>
                <a:ea typeface="DM Sans"/>
                <a:cs typeface="DM Sans"/>
                <a:sym typeface="DM Sans"/>
              </a:rPr>
              <a:t> compared to non-CKD (p=0.237 for overall trend).</a:t>
            </a:r>
            <a:endParaRPr b="1" sz="2000"/>
          </a:p>
        </p:txBody>
      </p:sp>
      <p:sp>
        <p:nvSpPr>
          <p:cNvPr id="275" name="Google Shape;275;p23"/>
          <p:cNvSpPr txBox="1"/>
          <p:nvPr/>
        </p:nvSpPr>
        <p:spPr>
          <a:xfrm>
            <a:off x="370529" y="1310754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Anatomical Disease Distribution</a:t>
            </a:r>
            <a:endParaRPr/>
          </a:p>
        </p:txBody>
      </p:sp>
      <p:pic>
        <p:nvPicPr>
          <p:cNvPr id="276" name="Google Shape;2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1" name="Google Shape;2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82" name="Google Shape;28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3244" y="3262300"/>
            <a:ext cx="7165233" cy="31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/>
        </p:nvSpPr>
        <p:spPr>
          <a:xfrm>
            <a:off x="571500" y="2557450"/>
            <a:ext cx="11003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status of the pedal arch is critical for wound healing outcomes and revascularization success.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2849029" y="3752895"/>
            <a:ext cx="6648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P2 Disease (No target artery crossing with a severely dis</a:t>
            </a:r>
            <a:r>
              <a:rPr b="1" lang="en-US" sz="183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eased pedal arch</a:t>
            </a:r>
            <a:r>
              <a:rPr b="1" i="0" lang="en-US" sz="183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sz="1898">
              <a:solidFill>
                <a:schemeClr val="dk1"/>
              </a:solidFill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2849029" y="4514607"/>
            <a:ext cx="664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3" u="none" cap="none" strike="noStrike">
                <a:solidFill>
                  <a:srgbClr val="1E40AF"/>
                </a:solidFill>
                <a:latin typeface="DM Sans"/>
                <a:ea typeface="DM Sans"/>
                <a:cs typeface="DM Sans"/>
                <a:sym typeface="DM Sans"/>
              </a:rPr>
              <a:t>CKD: 51.2% vs Non-CKD: 24.3%</a:t>
            </a:r>
            <a:endParaRPr sz="1898"/>
          </a:p>
        </p:txBody>
      </p:sp>
      <p:sp>
        <p:nvSpPr>
          <p:cNvPr id="286" name="Google Shape;286;p24"/>
          <p:cNvSpPr txBox="1"/>
          <p:nvPr/>
        </p:nvSpPr>
        <p:spPr>
          <a:xfrm>
            <a:off x="2341566" y="5141466"/>
            <a:ext cx="6648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 = 0.002</a:t>
            </a:r>
            <a:endParaRPr b="1" sz="1898">
              <a:solidFill>
                <a:schemeClr val="dk1"/>
              </a:solidFill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463455" y="139605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Pedal Arch Integrity</a:t>
            </a:r>
            <a:endParaRPr/>
          </a:p>
        </p:txBody>
      </p:sp>
      <p:pic>
        <p:nvPicPr>
          <p:cNvPr id="288" name="Google Shape;2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3" name="Google Shape;2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533" y="-1253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463450" y="1473098"/>
            <a:ext cx="6747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Tibial Pattern </a:t>
            </a: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in CKD with CLTI</a:t>
            </a:r>
            <a:endParaRPr/>
          </a:p>
        </p:txBody>
      </p:sp>
      <p:sp>
        <p:nvSpPr>
          <p:cNvPr id="295" name="Google Shape;295;p25"/>
          <p:cNvSpPr/>
          <p:nvPr/>
        </p:nvSpPr>
        <p:spPr>
          <a:xfrm>
            <a:off x="272955" y="1444388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96" name="Google Shape;2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9937" y="1327173"/>
            <a:ext cx="4271250" cy="48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5"/>
          <p:cNvSpPr txBox="1"/>
          <p:nvPr/>
        </p:nvSpPr>
        <p:spPr>
          <a:xfrm>
            <a:off x="610879" y="2431007"/>
            <a:ext cx="523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62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Selective Vessel Involvement s</a:t>
            </a:r>
            <a:r>
              <a:rPr b="1" lang="en-US" sz="2062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een!</a:t>
            </a:r>
            <a:endParaRPr sz="2057"/>
          </a:p>
        </p:txBody>
      </p:sp>
      <p:sp>
        <p:nvSpPr>
          <p:cNvPr id="298" name="Google Shape;298;p25"/>
          <p:cNvSpPr txBox="1"/>
          <p:nvPr/>
        </p:nvSpPr>
        <p:spPr>
          <a:xfrm>
            <a:off x="1000125" y="3228975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610875" y="3097212"/>
            <a:ext cx="586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5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Anterior Tibial:</a:t>
            </a:r>
            <a:r>
              <a:rPr b="0" i="0" lang="en-US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Significantly higher stenosis in CKD (63.8% vs 47.0%, p=0.036).</a:t>
            </a:r>
            <a:endParaRPr sz="2057">
              <a:solidFill>
                <a:schemeClr val="dk1"/>
              </a:solidFill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1000125" y="3743325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301" name="Google Shape;301;p25"/>
          <p:cNvSpPr txBox="1"/>
          <p:nvPr/>
        </p:nvSpPr>
        <p:spPr>
          <a:xfrm>
            <a:off x="610875" y="4369941"/>
            <a:ext cx="593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5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Peroneal Artery:</a:t>
            </a:r>
            <a:r>
              <a:rPr b="0" i="0" lang="en-US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Highly significant occlusion in CKD (74.1% vs 39.3%, p&lt;0.001).</a:t>
            </a:r>
            <a:endParaRPr sz="2057">
              <a:solidFill>
                <a:schemeClr val="dk1"/>
              </a:solidFill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1000125" y="4257675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599013" y="5543155"/>
            <a:ext cx="5781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53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Posterior Tibial:</a:t>
            </a:r>
            <a:r>
              <a:rPr b="0" i="0" lang="en-US" sz="200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Relatively preserved</a:t>
            </a:r>
            <a:r>
              <a:rPr b="0" i="0" lang="en-US" sz="200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patency compared to ATA/Peroneal</a:t>
            </a:r>
            <a:r>
              <a:rPr lang="en-US" sz="200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057"/>
          </a:p>
        </p:txBody>
      </p:sp>
      <p:pic>
        <p:nvPicPr>
          <p:cNvPr id="304" name="Google Shape;3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09" name="Google Shape;3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/>
          <p:nvPr/>
        </p:nvSpPr>
        <p:spPr>
          <a:xfrm>
            <a:off x="571500" y="2714625"/>
            <a:ext cx="2814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6"/>
          <p:cNvSpPr/>
          <p:nvPr/>
        </p:nvSpPr>
        <p:spPr>
          <a:xfrm>
            <a:off x="3385542" y="2714625"/>
            <a:ext cx="3021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6406753" y="2714625"/>
            <a:ext cx="3331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9738717" y="2714625"/>
            <a:ext cx="18817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571500" y="3267075"/>
            <a:ext cx="2814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3385542" y="3267075"/>
            <a:ext cx="3021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6406753" y="3267075"/>
            <a:ext cx="3331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9738717" y="3267075"/>
            <a:ext cx="18817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571500" y="3819525"/>
            <a:ext cx="2814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3385542" y="3819525"/>
            <a:ext cx="3021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6406753" y="3819525"/>
            <a:ext cx="3331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9738717" y="3819525"/>
            <a:ext cx="18817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571500" y="4371975"/>
            <a:ext cx="2814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3385542" y="4371975"/>
            <a:ext cx="3021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6406753" y="4371975"/>
            <a:ext cx="3331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9738717" y="4371975"/>
            <a:ext cx="18817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571500" y="4924425"/>
            <a:ext cx="28140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3385542" y="4924425"/>
            <a:ext cx="3021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6406753" y="4924425"/>
            <a:ext cx="3331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9738717" y="4924425"/>
            <a:ext cx="18817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92373" y="1438701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Anterior Tibial Artery in CKD with CLTI</a:t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201873" y="1438701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/>
          <p:nvPr/>
        </p:nvSpPr>
        <p:spPr>
          <a:xfrm>
            <a:off x="1197015" y="2450900"/>
            <a:ext cx="92406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with significant (&gt;50%) ATA stenosis;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75.7% had critical (&gt;90%) stenosis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62.2% had multifocal stenotic disease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8.% had continuous long segment stenosis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965592" y="5600100"/>
            <a:ext cx="709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ignificant proportion of </a:t>
            </a: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CKD patients showed crtitically stenosed </a:t>
            </a: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multifocal</a:t>
            </a: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ATA disease</a:t>
            </a:r>
            <a:endParaRPr b="1" sz="1800">
              <a:solidFill>
                <a:srgbClr val="1E40A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8544125" y="2629075"/>
            <a:ext cx="2682000" cy="81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8374475" y="2621875"/>
            <a:ext cx="3021300" cy="8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>
            <a:off x="8534525" y="2646588"/>
            <a:ext cx="270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Mean cumulative stenotic length in ATA 5.6 (1-28) cm</a:t>
            </a:r>
            <a:endParaRPr b="1" sz="1800">
              <a:solidFill>
                <a:srgbClr val="1E40A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2" name="Google Shape;3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/>
          <p:nvPr/>
        </p:nvSpPr>
        <p:spPr>
          <a:xfrm>
            <a:off x="571500" y="2714625"/>
            <a:ext cx="2814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3385542" y="2714625"/>
            <a:ext cx="3021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6406753" y="2714625"/>
            <a:ext cx="3332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9738717" y="2714625"/>
            <a:ext cx="18819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571500" y="3267075"/>
            <a:ext cx="2814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3385542" y="3267075"/>
            <a:ext cx="3021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6406753" y="3267075"/>
            <a:ext cx="3332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9738717" y="3267075"/>
            <a:ext cx="18819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571500" y="3819525"/>
            <a:ext cx="2814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3385542" y="3819525"/>
            <a:ext cx="3021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6406753" y="3819525"/>
            <a:ext cx="3332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9738717" y="3819525"/>
            <a:ext cx="18819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571500" y="4371975"/>
            <a:ext cx="2814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3385542" y="4371975"/>
            <a:ext cx="3021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/>
          <p:nvPr/>
        </p:nvSpPr>
        <p:spPr>
          <a:xfrm>
            <a:off x="6406753" y="4371975"/>
            <a:ext cx="3332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9738717" y="4371975"/>
            <a:ext cx="18819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571500" y="4924425"/>
            <a:ext cx="2814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3385542" y="4924425"/>
            <a:ext cx="30213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6406753" y="4924425"/>
            <a:ext cx="3332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9738717" y="4924425"/>
            <a:ext cx="18819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392373" y="1438701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Peroneal Artery in CKD with CLTI</a:t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201873" y="1438701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/>
          <p:nvPr/>
        </p:nvSpPr>
        <p:spPr>
          <a:xfrm>
            <a:off x="1054851" y="2450900"/>
            <a:ext cx="92406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with significantly occluded peroneal artery;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79.1 % had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long-segment occlusions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499675" y="4156611"/>
            <a:ext cx="834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Significant proportion of </a:t>
            </a: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CKD patients showed a </a:t>
            </a:r>
            <a:r>
              <a:rPr b="1" lang="en-US" sz="1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peroneal occlusive phenotype with extensive continuous long-segment occlusions </a:t>
            </a:r>
            <a:endParaRPr b="1" sz="18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8" name="Google Shape;368;p27"/>
          <p:cNvSpPr/>
          <p:nvPr/>
        </p:nvSpPr>
        <p:spPr>
          <a:xfrm>
            <a:off x="8919425" y="2783025"/>
            <a:ext cx="3021300" cy="125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 txBox="1"/>
          <p:nvPr/>
        </p:nvSpPr>
        <p:spPr>
          <a:xfrm>
            <a:off x="9023075" y="3008323"/>
            <a:ext cx="281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Mean cumulative occlusion length in peroneal: 22.15 (2-30) cm</a:t>
            </a:r>
            <a:endParaRPr b="1" sz="1800">
              <a:solidFill>
                <a:srgbClr val="1E40A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4" name="Google Shape;3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/>
        </p:nvSpPr>
        <p:spPr>
          <a:xfrm>
            <a:off x="571500" y="2223306"/>
            <a:ext cx="528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74.1%</a:t>
            </a:r>
            <a:endParaRPr/>
          </a:p>
        </p:txBody>
      </p:sp>
      <p:sp>
        <p:nvSpPr>
          <p:cNvPr id="376" name="Google Shape;376;p28"/>
          <p:cNvSpPr txBox="1"/>
          <p:nvPr/>
        </p:nvSpPr>
        <p:spPr>
          <a:xfrm>
            <a:off x="571500" y="3608980"/>
            <a:ext cx="52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Peroneal Occlusion in CKD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6562725" y="2696428"/>
            <a:ext cx="5110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4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A Major Technical Barrier</a:t>
            </a:r>
            <a:endParaRPr sz="1600"/>
          </a:p>
        </p:txBody>
      </p:sp>
      <p:sp>
        <p:nvSpPr>
          <p:cNvPr id="378" name="Google Shape;378;p28"/>
          <p:cNvSpPr txBox="1"/>
          <p:nvPr/>
        </p:nvSpPr>
        <p:spPr>
          <a:xfrm>
            <a:off x="6531449" y="4185029"/>
            <a:ext cx="4486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Limits technical endovascular options.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6562725" y="3058520"/>
            <a:ext cx="486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The peroneal artery often serves as the "last remaining runoff vessel" or collateral source. Its dramatic loss in CKD patients</a:t>
            </a:r>
            <a:r>
              <a:rPr b="0" i="0" lang="en-US" sz="1350" u="none" cap="none" strike="noStrik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/>
          </a:p>
        </p:txBody>
      </p:sp>
      <p:sp>
        <p:nvSpPr>
          <p:cNvPr id="380" name="Google Shape;380;p28"/>
          <p:cNvSpPr txBox="1"/>
          <p:nvPr/>
        </p:nvSpPr>
        <p:spPr>
          <a:xfrm>
            <a:off x="6531449" y="4442204"/>
            <a:ext cx="4486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Reduces distal bypass target selection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6531430" y="4727830"/>
            <a:ext cx="4486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71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Worsens limb salvage potential significantly.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82" name="Google Shape;382;p28"/>
          <p:cNvSpPr txBox="1"/>
          <p:nvPr/>
        </p:nvSpPr>
        <p:spPr>
          <a:xfrm>
            <a:off x="307075" y="1310754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Significance of Peroneal Disease</a:t>
            </a:r>
            <a:endParaRPr/>
          </a:p>
        </p:txBody>
      </p:sp>
      <p:sp>
        <p:nvSpPr>
          <p:cNvPr id="383" name="Google Shape;383;p28"/>
          <p:cNvSpPr/>
          <p:nvPr/>
        </p:nvSpPr>
        <p:spPr>
          <a:xfrm>
            <a:off x="116575" y="1310754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 txBox="1"/>
          <p:nvPr/>
        </p:nvSpPr>
        <p:spPr>
          <a:xfrm>
            <a:off x="0" y="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https://docs.google.com/presentation/d/17G55dkjtgYJE0kgfwVO_YeWuQE86HHSW-U46w9WXKYM/edit?usp=sharing</a:t>
            </a:r>
            <a:endParaRPr/>
          </a:p>
        </p:txBody>
      </p:sp>
      <p:graphicFrame>
        <p:nvGraphicFramePr>
          <p:cNvPr id="386" name="Google Shape;386;p28"/>
          <p:cNvGraphicFramePr/>
          <p:nvPr/>
        </p:nvGraphicFramePr>
        <p:xfrm>
          <a:off x="415126" y="410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{671B55C1-C1E6-4580-B1DC-034081A6AA7C}</a:tableStyleId>
              </a:tblPr>
              <a:tblGrid>
                <a:gridCol w="1800775"/>
                <a:gridCol w="1420025"/>
                <a:gridCol w="1790450"/>
                <a:gridCol w="596825"/>
              </a:tblGrid>
              <a:tr h="62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Technical success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CKD Group 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Non-CKD Group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p-value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2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Immediate Radiological Success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62.5%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80.0%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0.125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Angiosomal Correction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1F1F1F"/>
                          </a:solidFill>
                        </a:rPr>
                        <a:t>54.2%</a:t>
                      </a:r>
                      <a:endParaRPr b="1"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67.5%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</a:rPr>
                        <a:t>0.286</a:t>
                      </a:r>
                      <a:endParaRPr sz="13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91" name="Google Shape;3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9"/>
          <p:cNvSpPr txBox="1"/>
          <p:nvPr/>
        </p:nvSpPr>
        <p:spPr>
          <a:xfrm>
            <a:off x="363940" y="1339187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Post Angioplasty </a:t>
            </a: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Outcome</a:t>
            </a: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 in CKD</a:t>
            </a:r>
            <a:endParaRPr/>
          </a:p>
        </p:txBody>
      </p:sp>
      <p:sp>
        <p:nvSpPr>
          <p:cNvPr id="393" name="Google Shape;393;p29"/>
          <p:cNvSpPr/>
          <p:nvPr/>
        </p:nvSpPr>
        <p:spPr>
          <a:xfrm>
            <a:off x="173440" y="1339187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 txBox="1"/>
          <p:nvPr/>
        </p:nvSpPr>
        <p:spPr>
          <a:xfrm>
            <a:off x="714375" y="2247106"/>
            <a:ext cx="528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0.5 vs 2.25 </a:t>
            </a: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Months</a:t>
            </a:r>
            <a:r>
              <a:rPr b="1" lang="en-US" sz="59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5500"/>
          </a:p>
        </p:txBody>
      </p:sp>
      <p:sp>
        <p:nvSpPr>
          <p:cNvPr id="396" name="Google Shape;396;p29"/>
          <p:cNvSpPr txBox="1"/>
          <p:nvPr/>
        </p:nvSpPr>
        <p:spPr>
          <a:xfrm>
            <a:off x="571500" y="3370855"/>
            <a:ext cx="52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Low Mean time to death (p= 0.002)</a:t>
            </a:r>
            <a:endParaRPr/>
          </a:p>
        </p:txBody>
      </p:sp>
      <p:sp>
        <p:nvSpPr>
          <p:cNvPr id="397" name="Google Shape;397;p29"/>
          <p:cNvSpPr txBox="1"/>
          <p:nvPr/>
        </p:nvSpPr>
        <p:spPr>
          <a:xfrm>
            <a:off x="890575" y="4399756"/>
            <a:ext cx="528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18 vs 13.99</a:t>
            </a: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Months</a:t>
            </a:r>
            <a:r>
              <a:rPr b="1" lang="en-US" sz="59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5500"/>
          </a:p>
        </p:txBody>
      </p:sp>
      <p:sp>
        <p:nvSpPr>
          <p:cNvPr id="398" name="Google Shape;398;p29"/>
          <p:cNvSpPr txBox="1"/>
          <p:nvPr/>
        </p:nvSpPr>
        <p:spPr>
          <a:xfrm>
            <a:off x="962025" y="5428255"/>
            <a:ext cx="528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Low Amputation free survival  (p= 0.806)</a:t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6645275" y="3275606"/>
            <a:ext cx="5286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6.14</a:t>
            </a:r>
            <a:r>
              <a:rPr b="1" lang="en-US" sz="32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vs 4.67 Months</a:t>
            </a:r>
            <a:r>
              <a:rPr b="1" lang="en-US" sz="59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5500"/>
          </a:p>
        </p:txBody>
      </p:sp>
      <p:sp>
        <p:nvSpPr>
          <p:cNvPr id="400" name="Google Shape;400;p29"/>
          <p:cNvSpPr txBox="1"/>
          <p:nvPr/>
        </p:nvSpPr>
        <p:spPr>
          <a:xfrm>
            <a:off x="6740525" y="4094755"/>
            <a:ext cx="5286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Longer Mean wound healing time</a:t>
            </a:r>
            <a:r>
              <a:rPr lang="en-US" sz="21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(p= 0.287) with 43.5% vs 66.7% achieving </a:t>
            </a:r>
            <a:r>
              <a:rPr lang="en-US" sz="21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wound healing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5" name="Google Shape;4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0"/>
          <p:cNvSpPr txBox="1"/>
          <p:nvPr/>
        </p:nvSpPr>
        <p:spPr>
          <a:xfrm>
            <a:off x="363940" y="1339187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Overall Survival in CKD</a:t>
            </a:r>
            <a:endParaRPr/>
          </a:p>
        </p:txBody>
      </p:sp>
      <p:sp>
        <p:nvSpPr>
          <p:cNvPr id="407" name="Google Shape;407;p30"/>
          <p:cNvSpPr/>
          <p:nvPr/>
        </p:nvSpPr>
        <p:spPr>
          <a:xfrm>
            <a:off x="173440" y="1339187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0"/>
          <p:cNvSpPr txBox="1"/>
          <p:nvPr/>
        </p:nvSpPr>
        <p:spPr>
          <a:xfrm>
            <a:off x="351901" y="3263106"/>
            <a:ext cx="5286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17.39</a:t>
            </a:r>
            <a:r>
              <a:rPr b="1" lang="en-US" sz="2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vs 20.36 Months</a:t>
            </a:r>
            <a:r>
              <a:rPr b="1" lang="en-US" sz="55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5100"/>
          </a:p>
        </p:txBody>
      </p:sp>
      <p:sp>
        <p:nvSpPr>
          <p:cNvPr id="410" name="Google Shape;410;p30"/>
          <p:cNvSpPr txBox="1"/>
          <p:nvPr/>
        </p:nvSpPr>
        <p:spPr>
          <a:xfrm>
            <a:off x="481375" y="4260899"/>
            <a:ext cx="499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Poor Mean Overall survival time </a:t>
            </a:r>
            <a:r>
              <a:rPr lang="en-US" sz="1900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 (p= 0.146)</a:t>
            </a:r>
            <a:endParaRPr sz="1200"/>
          </a:p>
        </p:txBody>
      </p:sp>
      <p:pic>
        <p:nvPicPr>
          <p:cNvPr id="411" name="Google Shape;41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900" y="2006600"/>
            <a:ext cx="6679625" cy="39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16" name="Google Shape;4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1"/>
          <p:cNvSpPr txBox="1"/>
          <p:nvPr/>
        </p:nvSpPr>
        <p:spPr>
          <a:xfrm>
            <a:off x="363940" y="1339187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Clinical Implications - Revascularization Strategy</a:t>
            </a:r>
            <a:endParaRPr/>
          </a:p>
        </p:txBody>
      </p:sp>
      <p:sp>
        <p:nvSpPr>
          <p:cNvPr id="418" name="Google Shape;418;p31"/>
          <p:cNvSpPr/>
          <p:nvPr/>
        </p:nvSpPr>
        <p:spPr>
          <a:xfrm>
            <a:off x="173440" y="1339187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0" name="Google Shape;42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0825" y="4620090"/>
            <a:ext cx="477202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1"/>
          <p:cNvSpPr txBox="1"/>
          <p:nvPr/>
        </p:nvSpPr>
        <p:spPr>
          <a:xfrm>
            <a:off x="2018462" y="2382519"/>
            <a:ext cx="337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Outfit"/>
                <a:ea typeface="Outfit"/>
                <a:cs typeface="Outfit"/>
                <a:sym typeface="Outfit"/>
              </a:rPr>
              <a:t>CKD Group </a:t>
            </a:r>
            <a:endParaRPr/>
          </a:p>
        </p:txBody>
      </p:sp>
      <p:sp>
        <p:nvSpPr>
          <p:cNvPr id="422" name="Google Shape;422;p31"/>
          <p:cNvSpPr txBox="1"/>
          <p:nvPr/>
        </p:nvSpPr>
        <p:spPr>
          <a:xfrm>
            <a:off x="7448567" y="2339022"/>
            <a:ext cx="3510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Outfit"/>
                <a:ea typeface="Outfit"/>
                <a:cs typeface="Outfit"/>
                <a:sym typeface="Outfit"/>
              </a:rPr>
              <a:t>Non-CKD Group </a:t>
            </a:r>
            <a:endParaRPr/>
          </a:p>
        </p:txBody>
      </p:sp>
      <p:sp>
        <p:nvSpPr>
          <p:cNvPr id="423" name="Google Shape;423;p31"/>
          <p:cNvSpPr txBox="1"/>
          <p:nvPr/>
        </p:nvSpPr>
        <p:spPr>
          <a:xfrm>
            <a:off x="6741305" y="4786984"/>
            <a:ext cx="2130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E40A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Advantage:</a:t>
            </a:r>
            <a:endParaRPr/>
          </a:p>
        </p:txBody>
      </p:sp>
      <p:sp>
        <p:nvSpPr>
          <p:cNvPr id="424" name="Google Shape;424;p31"/>
          <p:cNvSpPr txBox="1"/>
          <p:nvPr/>
        </p:nvSpPr>
        <p:spPr>
          <a:xfrm>
            <a:off x="890827" y="2895721"/>
            <a:ext cx="4524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Likely Outflow: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Posterior Tibial Artery (PTA) is often the "last usable vessel."</a:t>
            </a:r>
            <a:endParaRPr/>
          </a:p>
        </p:txBody>
      </p:sp>
      <p:sp>
        <p:nvSpPr>
          <p:cNvPr id="425" name="Google Shape;425;p31"/>
          <p:cNvSpPr txBox="1"/>
          <p:nvPr/>
        </p:nvSpPr>
        <p:spPr>
          <a:xfrm>
            <a:off x="890827" y="3489842"/>
            <a:ext cx="4524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Preferred: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Endovascular-first (PTA-directed single vessel reva</a:t>
            </a:r>
            <a:r>
              <a:rPr lang="en-US" sz="1350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scularization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) recanalization.</a:t>
            </a:r>
            <a:endParaRPr/>
          </a:p>
        </p:txBody>
      </p:sp>
      <p:sp>
        <p:nvSpPr>
          <p:cNvPr id="426" name="Google Shape;426;p31"/>
          <p:cNvSpPr txBox="1"/>
          <p:nvPr/>
        </p:nvSpPr>
        <p:spPr>
          <a:xfrm>
            <a:off x="890827" y="4083964"/>
            <a:ext cx="45243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Rationale: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Heavy calcification &amp; high surgical risk associated with bypasses  makes Balloon/DCB Angioplasty </a:t>
            </a:r>
            <a:r>
              <a:rPr lang="en-US" sz="1350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 choice of revascularization</a:t>
            </a:r>
            <a:endParaRPr/>
          </a:p>
        </p:txBody>
      </p:sp>
      <p:sp>
        <p:nvSpPr>
          <p:cNvPr id="427" name="Google Shape;427;p31"/>
          <p:cNvSpPr txBox="1"/>
          <p:nvPr/>
        </p:nvSpPr>
        <p:spPr>
          <a:xfrm>
            <a:off x="6848475" y="2837725"/>
            <a:ext cx="4524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Multivessel Runoff: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Preserved flexibility for target artery selection.</a:t>
            </a:r>
            <a:endParaRPr/>
          </a:p>
        </p:txBody>
      </p:sp>
      <p:sp>
        <p:nvSpPr>
          <p:cNvPr id="428" name="Google Shape;428;p31"/>
          <p:cNvSpPr txBox="1"/>
          <p:nvPr/>
        </p:nvSpPr>
        <p:spPr>
          <a:xfrm>
            <a:off x="6848475" y="3431846"/>
            <a:ext cx="4524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Endovascular: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Selection based on wound-specific angiosome (ATA/PTA/PER).</a:t>
            </a:r>
            <a:endParaRPr/>
          </a:p>
        </p:txBody>
      </p:sp>
      <p:sp>
        <p:nvSpPr>
          <p:cNvPr id="429" name="Google Shape;429;p31"/>
          <p:cNvSpPr txBox="1"/>
          <p:nvPr/>
        </p:nvSpPr>
        <p:spPr>
          <a:xfrm>
            <a:off x="6848475" y="4040467"/>
            <a:ext cx="4524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Bypass: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More distal targets available (Fem-ATA, Fem-PTA, Fem-Per).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682310" y="1233100"/>
            <a:ext cx="8001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Background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-9490" l="0" r="0" t="9490"/>
          <a:stretch/>
        </p:blipFill>
        <p:spPr>
          <a:xfrm>
            <a:off x="3250670" y="2125235"/>
            <a:ext cx="4610650" cy="19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458300" y="2035171"/>
            <a:ext cx="3047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The Sri Lankan Burden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385806" y="2501896"/>
            <a:ext cx="2901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Rising CKD prevalence in Sri Lanka has significant implications for CLTI management, yet local patterns remain largely unstudied until now.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600" y="-198925"/>
            <a:ext cx="12261601" cy="1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31549"/>
            <a:ext cx="12192000" cy="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90500" y="6133600"/>
            <a:ext cx="119187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Matsushita, K., Ballew, S.H., Coresh, J. and colleagues, 2025. Clinical management of peripheral arterial disease in chronic kidney disease—a comprehensive review from the European Renal Association CKD-MBD Working Group. </a:t>
            </a:r>
            <a:r>
              <a:rPr i="1" lang="en-US" sz="1100">
                <a:solidFill>
                  <a:schemeClr val="lt1"/>
                </a:solidFill>
              </a:rPr>
              <a:t>Clinical Kidney Journal</a:t>
            </a:r>
            <a:r>
              <a:rPr lang="en-US" sz="1100">
                <a:solidFill>
                  <a:schemeClr val="lt1"/>
                </a:solidFill>
              </a:rPr>
              <a:t>. 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747396" y="4212479"/>
            <a:ext cx="8001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Objective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227150" y="5120505"/>
            <a:ext cx="11635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</a:rPr>
              <a:t>To compare infra-inguinal angiographic patterns between CLTI patients with and without CKD and to evaluate the </a:t>
            </a:r>
            <a:r>
              <a:rPr b="1" lang="en-US" sz="1700">
                <a:solidFill>
                  <a:schemeClr val="dk1"/>
                </a:solidFill>
                <a:highlight>
                  <a:srgbClr val="FFFFFF"/>
                </a:highlight>
              </a:rPr>
              <a:t>"Renal Foot" concept</a:t>
            </a: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</a:rPr>
              <a:t>—a distinct pattern of disease in CKD patients—locally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34" name="Google Shape;4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2"/>
          <p:cNvSpPr txBox="1"/>
          <p:nvPr/>
        </p:nvSpPr>
        <p:spPr>
          <a:xfrm>
            <a:off x="363940" y="1339187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Beyond Optimal Selection…</a:t>
            </a: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173440" y="1339187"/>
            <a:ext cx="76200" cy="495300"/>
          </a:xfrm>
          <a:prstGeom prst="rect">
            <a:avLst/>
          </a:prstGeom>
          <a:solidFill>
            <a:srgbClr val="1E40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8" name="Google Shape;43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047875"/>
            <a:ext cx="5334000" cy="394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9" name="Google Shape;43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0" y="2047875"/>
            <a:ext cx="5334000" cy="39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/>
          <p:nvPr/>
        </p:nvSpPr>
        <p:spPr>
          <a:xfrm>
            <a:off x="819150" y="2943225"/>
            <a:ext cx="483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GLASS mandates choosing a single Target Artery Path (TAP). However, our data reveals a significant clinical gap:</a:t>
            </a:r>
            <a:endParaRPr/>
          </a:p>
        </p:txBody>
      </p:sp>
      <p:sp>
        <p:nvSpPr>
          <p:cNvPr id="441" name="Google Shape;441;p32"/>
          <p:cNvSpPr txBox="1"/>
          <p:nvPr/>
        </p:nvSpPr>
        <p:spPr>
          <a:xfrm>
            <a:off x="1228725" y="2295525"/>
            <a:ext cx="3530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F172A"/>
                </a:solidFill>
                <a:latin typeface="Outfit"/>
                <a:ea typeface="Outfit"/>
                <a:cs typeface="Outfit"/>
                <a:sym typeface="Outfit"/>
              </a:rPr>
              <a:t>The GLASS Framework</a:t>
            </a:r>
            <a:endParaRPr/>
          </a:p>
        </p:txBody>
      </p:sp>
      <p:sp>
        <p:nvSpPr>
          <p:cNvPr id="442" name="Google Shape;442;p32"/>
          <p:cNvSpPr txBox="1"/>
          <p:nvPr/>
        </p:nvSpPr>
        <p:spPr>
          <a:xfrm>
            <a:off x="1047750" y="3524250"/>
            <a:ext cx="4610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Forced vs. Selected: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In CKD, the TAP is often an </a:t>
            </a:r>
            <a:r>
              <a:rPr b="0" i="1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anatomical necessity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, not an optimal choice.</a:t>
            </a:r>
            <a:endParaRPr/>
          </a:p>
        </p:txBody>
      </p:sp>
      <p:sp>
        <p:nvSpPr>
          <p:cNvPr id="443" name="Google Shape;443;p32"/>
          <p:cNvSpPr txBox="1"/>
          <p:nvPr/>
        </p:nvSpPr>
        <p:spPr>
          <a:xfrm>
            <a:off x="1047750" y="4118371"/>
            <a:ext cx="4610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Constraint: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With ATA/Peroneal frequently unavailable, PTA becomes the </a:t>
            </a:r>
            <a:r>
              <a:rPr b="0" i="1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salvage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runoff.</a:t>
            </a:r>
            <a:endParaRPr/>
          </a:p>
        </p:txBody>
      </p:sp>
      <p:sp>
        <p:nvSpPr>
          <p:cNvPr id="444" name="Google Shape;444;p32"/>
          <p:cNvSpPr txBox="1"/>
          <p:nvPr/>
        </p:nvSpPr>
        <p:spPr>
          <a:xfrm>
            <a:off x="971550" y="5055393"/>
            <a:ext cx="453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400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"The Renal Foot highlights constrained target selection over optimal hemodynamics."</a:t>
            </a:r>
            <a:endParaRPr/>
          </a:p>
        </p:txBody>
      </p:sp>
      <p:sp>
        <p:nvSpPr>
          <p:cNvPr id="445" name="Google Shape;445;p32"/>
          <p:cNvSpPr txBox="1"/>
          <p:nvPr/>
        </p:nvSpPr>
        <p:spPr>
          <a:xfrm>
            <a:off x="6943725" y="2295525"/>
            <a:ext cx="2730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F172A"/>
                </a:solidFill>
                <a:latin typeface="Outfit"/>
                <a:ea typeface="Outfit"/>
                <a:cs typeface="Outfit"/>
                <a:sym typeface="Outfit"/>
              </a:rPr>
              <a:t>If </a:t>
            </a:r>
            <a:r>
              <a:rPr b="1" i="0" lang="en-US" sz="1800" u="none" cap="none" strike="noStrike">
                <a:solidFill>
                  <a:srgbClr val="0F172A"/>
                </a:solidFill>
                <a:latin typeface="Outfit"/>
                <a:ea typeface="Outfit"/>
                <a:cs typeface="Outfit"/>
                <a:sym typeface="Outfit"/>
              </a:rPr>
              <a:t> PTA is Unavailable!</a:t>
            </a:r>
            <a:endParaRPr/>
          </a:p>
        </p:txBody>
      </p:sp>
      <p:pic>
        <p:nvPicPr>
          <p:cNvPr descr="image.png" id="446" name="Google Shape;44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4150" y="2809875"/>
            <a:ext cx="66675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2"/>
          <p:cNvSpPr txBox="1"/>
          <p:nvPr/>
        </p:nvSpPr>
        <p:spPr>
          <a:xfrm>
            <a:off x="6715125" y="2771775"/>
            <a:ext cx="4657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Indirect Revascularization: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1350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Correction of stenotic lesions in ATA if intact pedal arch</a:t>
            </a:r>
            <a:endParaRPr/>
          </a:p>
        </p:txBody>
      </p:sp>
      <p:pic>
        <p:nvPicPr>
          <p:cNvPr descr="image.png" id="448" name="Google Shape;44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4150" y="3403996"/>
            <a:ext cx="85725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2"/>
          <p:cNvSpPr txBox="1"/>
          <p:nvPr/>
        </p:nvSpPr>
        <p:spPr>
          <a:xfrm>
            <a:off x="6734175" y="3365896"/>
            <a:ext cx="4638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Pedal/Plantar Bypass: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Ultra-distal targets (Dorsalis Pedis) for advanced CLTI.</a:t>
            </a:r>
            <a:endParaRPr/>
          </a:p>
        </p:txBody>
      </p:sp>
      <p:pic>
        <p:nvPicPr>
          <p:cNvPr descr="image.png" id="450" name="Google Shape;450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34150" y="3998118"/>
            <a:ext cx="85725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2"/>
          <p:cNvSpPr txBox="1"/>
          <p:nvPr/>
        </p:nvSpPr>
        <p:spPr>
          <a:xfrm>
            <a:off x="6734175" y="3960018"/>
            <a:ext cx="4638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Hybrid Procedures: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Combining endo-inflow with distal surgical bypass.</a:t>
            </a:r>
            <a:endParaRPr/>
          </a:p>
        </p:txBody>
      </p:sp>
      <p:pic>
        <p:nvPicPr>
          <p:cNvPr descr="image.png" id="452" name="Google Shape;452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34150" y="4592240"/>
            <a:ext cx="104775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 txBox="1"/>
          <p:nvPr/>
        </p:nvSpPr>
        <p:spPr>
          <a:xfrm>
            <a:off x="6753225" y="4554140"/>
            <a:ext cx="4619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Conservative Management: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Aggressive wound care &amp; offloading if futility is reached.</a:t>
            </a:r>
            <a:endParaRPr/>
          </a:p>
        </p:txBody>
      </p:sp>
      <p:sp>
        <p:nvSpPr>
          <p:cNvPr id="454" name="Google Shape;454;p32"/>
          <p:cNvSpPr txBox="1"/>
          <p:nvPr/>
        </p:nvSpPr>
        <p:spPr>
          <a:xfrm>
            <a:off x="6762750" y="5148262"/>
            <a:ext cx="4610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Primary Amputation: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Guided by Global Vascular Guidelines for unsalvageable loss.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59" name="Google Shape;4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0" name="Google Shape;4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8332" y="3933825"/>
            <a:ext cx="41910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3"/>
          <p:cNvSpPr txBox="1"/>
          <p:nvPr/>
        </p:nvSpPr>
        <p:spPr>
          <a:xfrm>
            <a:off x="1595437" y="3219734"/>
            <a:ext cx="900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</a:t>
            </a:r>
            <a:endParaRPr/>
          </a:p>
        </p:txBody>
      </p:sp>
      <p:sp>
        <p:nvSpPr>
          <p:cNvPr id="462" name="Google Shape;462;p33"/>
          <p:cNvSpPr txBox="1"/>
          <p:nvPr/>
        </p:nvSpPr>
        <p:spPr>
          <a:xfrm>
            <a:off x="4158541" y="4219575"/>
            <a:ext cx="361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F172A"/>
                </a:solidFill>
                <a:latin typeface="DM Sans"/>
                <a:ea typeface="DM Sans"/>
                <a:cs typeface="DM Sans"/>
                <a:sym typeface="DM Sans"/>
              </a:rPr>
              <a:t>Q &amp; A</a:t>
            </a:r>
            <a:r>
              <a:rPr b="1" i="0" lang="en-US" sz="3800" u="none" cap="none" strike="noStrike">
                <a:solidFill>
                  <a:srgbClr val="0F172A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4100"/>
          </a:p>
        </p:txBody>
      </p:sp>
      <p:pic>
        <p:nvPicPr>
          <p:cNvPr id="463" name="Google Shape;4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533" y="-2506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551241" y="2755473"/>
            <a:ext cx="9655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Study Design:</a:t>
            </a:r>
            <a:r>
              <a:rPr b="0" i="0" lang="en-US" sz="17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 retrospective cross-sectional study conducted on 175 patients with CLTI.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551241" y="3556266"/>
            <a:ext cx="96552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Cohort:</a:t>
            </a:r>
            <a:r>
              <a:rPr b="0" i="0" lang="en-US" sz="17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Analysis of 58 patients with CKD compared against 117 patients without CKD.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551241" y="4366056"/>
            <a:ext cx="9655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Assessment:</a:t>
            </a:r>
            <a:r>
              <a:rPr b="0" i="0" lang="en-US" sz="16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Lower limb digital subtraction angiography was used to map Target Arterial Paths (TAP) and pedal arch status.</a:t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762000" y="149943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Methodology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16"/>
          <p:cNvGraphicFramePr/>
          <p:nvPr/>
        </p:nvGraphicFramePr>
        <p:xfrm>
          <a:off x="571500" y="2022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{1AEE477F-D808-469A-9EB5-E66520BA7246}</a:tableStyleId>
              </a:tblPr>
              <a:tblGrid>
                <a:gridCol w="3950300"/>
                <a:gridCol w="2946700"/>
                <a:gridCol w="3971825"/>
              </a:tblGrid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74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CKD (n=58)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Non-CKD (n=117)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Diabetes Mellitus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57 (98.3%)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108 (92.3%)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Male Gender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35 (60.3%)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66 (56.4%)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Mean Age (Years)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62.4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5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63.1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Ejection Fraction &gt;45%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45(77.6%)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80 (72.7%)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Mean S. Cr (mg/dL)</a:t>
                      </a:r>
                      <a:endParaRPr sz="145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1.86 ± 0.97</a:t>
                      </a:r>
                      <a:endParaRPr b="1" sz="145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0.99 ± 0.66  (p&lt;0.001)</a:t>
                      </a:r>
                      <a:endParaRPr sz="145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16"/>
          <p:cNvSpPr/>
          <p:nvPr/>
        </p:nvSpPr>
        <p:spPr>
          <a:xfrm>
            <a:off x="571500" y="2714625"/>
            <a:ext cx="33074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3878907" y="2714625"/>
            <a:ext cx="24671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346031" y="2714625"/>
            <a:ext cx="332541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9671446" y="2714625"/>
            <a:ext cx="19490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571500" y="3267075"/>
            <a:ext cx="33074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3878907" y="3267075"/>
            <a:ext cx="24671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6346031" y="3267075"/>
            <a:ext cx="332541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9671446" y="3267075"/>
            <a:ext cx="19490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71500" y="3819525"/>
            <a:ext cx="33074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3878907" y="3819525"/>
            <a:ext cx="24671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346031" y="3819525"/>
            <a:ext cx="332541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9671446" y="3819525"/>
            <a:ext cx="19490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71500" y="4371975"/>
            <a:ext cx="33074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3878907" y="4371975"/>
            <a:ext cx="24671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6346031" y="4371975"/>
            <a:ext cx="332541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9671446" y="4371975"/>
            <a:ext cx="19490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71500" y="4924425"/>
            <a:ext cx="33074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3878907" y="4924425"/>
            <a:ext cx="24671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6346031" y="4924425"/>
            <a:ext cx="332541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9671446" y="4924425"/>
            <a:ext cx="194905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17011" y="136894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Clinical </a:t>
            </a: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Profile</a:t>
            </a:r>
            <a:endParaRPr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17"/>
          <p:cNvGraphicFramePr/>
          <p:nvPr/>
        </p:nvGraphicFramePr>
        <p:xfrm>
          <a:off x="571500" y="2022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{1AEE477F-D808-469A-9EB5-E66520BA7246}</a:tableStyleId>
              </a:tblPr>
              <a:tblGrid>
                <a:gridCol w="3950300"/>
                <a:gridCol w="2946700"/>
                <a:gridCol w="3971825"/>
              </a:tblGrid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74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CKD (n=58)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Non-CKD (n=117)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Intermittent Claudication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24.32%</a:t>
                      </a:r>
                      <a:endParaRPr b="1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Rest pain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51.78%</a:t>
                      </a:r>
                      <a:endParaRPr b="1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41.81%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Tissue Loss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94.82%</a:t>
                      </a:r>
                      <a:endParaRPr b="1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92.7%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Rutherford stage &gt; 4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100%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100%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17"/>
          <p:cNvSpPr/>
          <p:nvPr/>
        </p:nvSpPr>
        <p:spPr>
          <a:xfrm>
            <a:off x="571500" y="27146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3878907" y="27146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6346031" y="27146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9671446" y="27146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571500" y="32670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3878907" y="32670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6346031" y="32670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9671446" y="32670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571500" y="38195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3878907" y="38195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6346031" y="38195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9671446" y="38195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571500" y="43719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878907" y="43719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6346031" y="43719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9671446" y="43719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571500" y="49244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3878907" y="49244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6346031" y="49244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9671446" y="49244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617011" y="136894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Clinical </a:t>
            </a: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Profile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4335200" y="547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3846748" y="5205825"/>
            <a:ext cx="53919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Statistical significance!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6" name="Google Shape;1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18"/>
          <p:cNvGraphicFramePr/>
          <p:nvPr/>
        </p:nvGraphicFramePr>
        <p:xfrm>
          <a:off x="571500" y="22111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{1AEE477F-D808-469A-9EB5-E66520BA7246}</a:tableStyleId>
              </a:tblPr>
              <a:tblGrid>
                <a:gridCol w="3950300"/>
                <a:gridCol w="2946700"/>
                <a:gridCol w="3971825"/>
              </a:tblGrid>
              <a:tr h="5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74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CKD (n=58)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50" u="none" cap="none" strike="noStrik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Non-CKD (n=117)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Rutherford stage  4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7.6%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Rutherford stage 5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64.4%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68.2%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5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Rutherford stage 6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30.2%</a:t>
                      </a:r>
                      <a:endParaRPr b="1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24.2%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18"/>
          <p:cNvSpPr/>
          <p:nvPr/>
        </p:nvSpPr>
        <p:spPr>
          <a:xfrm>
            <a:off x="571500" y="27146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3878907" y="27146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6346031" y="27146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9671446" y="27146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571500" y="32670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3878907" y="32670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346031" y="32670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9671446" y="32670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71500" y="38195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878907" y="38195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6346031" y="38195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9671446" y="38195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571500" y="437197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3878907" y="437197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346031" y="437197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9671446" y="437197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571500" y="4924425"/>
            <a:ext cx="3307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3878907" y="4924425"/>
            <a:ext cx="24672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6346031" y="4924425"/>
            <a:ext cx="3325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9671446" y="4924425"/>
            <a:ext cx="194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617011" y="1368942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Rutherford Stage</a:t>
            </a:r>
            <a:endParaRPr/>
          </a:p>
        </p:txBody>
      </p:sp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/>
        </p:nvSpPr>
        <p:spPr>
          <a:xfrm>
            <a:off x="3704387" y="5089121"/>
            <a:ext cx="52410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Statistical Significance!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5" name="Google Shape;2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066" y="1034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220378" y="2166137"/>
            <a:ext cx="7046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 distinct angiographic pattern characterized by severe distal disease, often thought to involve isolated </a:t>
            </a:r>
            <a:r>
              <a:rPr b="1" i="0" lang="en-US" sz="165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posterior tibial </a:t>
            </a:r>
            <a:r>
              <a:rPr b="1" lang="en-US" sz="16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artery and lateral plantar artery in ESKD patients</a:t>
            </a:r>
            <a:r>
              <a:rPr b="1" lang="en-US" sz="165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700"/>
          </a:p>
        </p:txBody>
      </p:sp>
      <p:sp>
        <p:nvSpPr>
          <p:cNvPr id="207" name="Google Shape;207;p19"/>
          <p:cNvSpPr txBox="1"/>
          <p:nvPr/>
        </p:nvSpPr>
        <p:spPr>
          <a:xfrm>
            <a:off x="1617736" y="1513933"/>
            <a:ext cx="3765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The "Renal Foot"</a:t>
            </a:r>
            <a:endParaRPr sz="2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50">
              <a:solidFill>
                <a:srgbClr val="0F17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198925"/>
            <a:ext cx="12261601" cy="1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5">
            <a:alphaModFix/>
          </a:blip>
          <a:srcRect b="0" l="0" r="0" t="46121"/>
          <a:stretch/>
        </p:blipFill>
        <p:spPr>
          <a:xfrm>
            <a:off x="7639875" y="1343325"/>
            <a:ext cx="4062755" cy="283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/>
        </p:nvSpPr>
        <p:spPr>
          <a:xfrm>
            <a:off x="2787292" y="3323150"/>
            <a:ext cx="2379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E40AF"/>
                </a:solidFill>
                <a:latin typeface="Merriweather"/>
                <a:ea typeface="Merriweather"/>
                <a:cs typeface="Merriweather"/>
                <a:sym typeface="Merriweather"/>
              </a:rPr>
              <a:t>Our cohort…</a:t>
            </a:r>
            <a:endParaRPr sz="1557"/>
          </a:p>
        </p:txBody>
      </p:sp>
      <p:sp>
        <p:nvSpPr>
          <p:cNvPr id="211" name="Google Shape;211;p19"/>
          <p:cNvSpPr txBox="1"/>
          <p:nvPr/>
        </p:nvSpPr>
        <p:spPr>
          <a:xfrm>
            <a:off x="6809675" y="4627327"/>
            <a:ext cx="2661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7"/>
          </a:p>
        </p:txBody>
      </p:sp>
      <p:sp>
        <p:nvSpPr>
          <p:cNvPr id="212" name="Google Shape;212;p19"/>
          <p:cNvSpPr/>
          <p:nvPr/>
        </p:nvSpPr>
        <p:spPr>
          <a:xfrm>
            <a:off x="206549" y="3747029"/>
            <a:ext cx="3916200" cy="200070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lt2"/>
          </a:solidFill>
          <a:ln cap="flat" cmpd="sng" w="82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225" lIns="79225" spcFirstLastPara="1" rIns="79225" wrap="square" tIns="792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62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4 ESKD patients (6.77%) with CLTI only</a:t>
            </a:r>
            <a:endParaRPr b="1" sz="173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3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31549"/>
            <a:ext cx="12192000" cy="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75400" y="6135950"/>
            <a:ext cx="12192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Reference: The renal foot Baghdasaryan PA, Bae JH, Yu W, Rowe V, Armstrong DG, Shavelle DM, et al. </a:t>
            </a:r>
            <a:r>
              <a:rPr i="1" lang="en-US">
                <a:solidFill>
                  <a:schemeClr val="lt1"/>
                </a:solidFill>
              </a:rPr>
              <a:t>The renal foot: Angiographic pattern of patients with chronic limb threatening ischemia and end-stage renal disease</a:t>
            </a:r>
            <a:r>
              <a:rPr lang="en-US">
                <a:solidFill>
                  <a:schemeClr val="lt1"/>
                </a:solidFill>
              </a:rPr>
              <a:t> 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19"/>
          <p:cNvGraphicFramePr/>
          <p:nvPr/>
        </p:nvGraphicFramePr>
        <p:xfrm>
          <a:off x="4358063" y="390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{6D36F3CC-EFCE-4835-AE23-9490A527B9AC}</a:tableStyleId>
              </a:tblPr>
              <a:tblGrid>
                <a:gridCol w="1454350"/>
                <a:gridCol w="1454350"/>
              </a:tblGrid>
              <a:tr h="32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stage 3A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9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stage 3B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7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9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stage 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23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9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post KT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0" name="Google Shape;2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/>
          <p:nvPr/>
        </p:nvSpPr>
        <p:spPr>
          <a:xfrm>
            <a:off x="341531" y="1354443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GLASS Classification</a:t>
            </a:r>
            <a:endParaRPr/>
          </a:p>
        </p:txBody>
      </p:sp>
      <p:pic>
        <p:nvPicPr>
          <p:cNvPr id="222" name="Google Shape;2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 rotWithShape="1">
          <a:blip r:embed="rId5">
            <a:alphaModFix/>
          </a:blip>
          <a:srcRect b="14715" l="4043" r="3020" t="2940"/>
          <a:stretch/>
        </p:blipFill>
        <p:spPr>
          <a:xfrm>
            <a:off x="3937450" y="2098702"/>
            <a:ext cx="7805573" cy="386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6">
            <a:alphaModFix/>
          </a:blip>
          <a:srcRect b="2398" l="52522" r="2994" t="12263"/>
          <a:stretch/>
        </p:blipFill>
        <p:spPr>
          <a:xfrm>
            <a:off x="227225" y="2081475"/>
            <a:ext cx="3605576" cy="386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031549"/>
            <a:ext cx="12192000" cy="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0"/>
          <p:cNvSpPr txBox="1"/>
          <p:nvPr/>
        </p:nvSpPr>
        <p:spPr>
          <a:xfrm>
            <a:off x="162400" y="6144650"/>
            <a:ext cx="11903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Reference: C</a:t>
            </a:r>
            <a:r>
              <a:rPr lang="en-US" sz="1300">
                <a:solidFill>
                  <a:schemeClr val="lt1"/>
                </a:solidFill>
              </a:rPr>
              <a:t>onte, M.S. et al. (2019) 'Global vascular guidelines on the management of chronic limb-threatening ischemia', </a:t>
            </a:r>
            <a:r>
              <a:rPr i="1" lang="en-US">
                <a:solidFill>
                  <a:schemeClr val="lt1"/>
                </a:solidFill>
              </a:rPr>
              <a:t>Journal of Vascular Surgery</a:t>
            </a:r>
            <a:r>
              <a:rPr lang="en-US" sz="1300">
                <a:solidFill>
                  <a:schemeClr val="lt1"/>
                </a:solidFill>
              </a:rPr>
              <a:t>, 69(6S), pp. 3S-125S.e40. 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1" name="Google Shape;2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341531" y="1354443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GLASS Classification</a:t>
            </a:r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600" y="-206921"/>
            <a:ext cx="12261601" cy="140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5">
            <a:alphaModFix/>
          </a:blip>
          <a:srcRect b="5953" l="5983" r="4178" t="0"/>
          <a:stretch/>
        </p:blipFill>
        <p:spPr>
          <a:xfrm>
            <a:off x="227224" y="2096224"/>
            <a:ext cx="7178173" cy="36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0344" y="2483499"/>
            <a:ext cx="4300024" cy="29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031549"/>
            <a:ext cx="12192000" cy="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0" y="6115650"/>
            <a:ext cx="12192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Reference: </a:t>
            </a:r>
            <a:r>
              <a:rPr lang="en-US" sz="1100">
                <a:solidFill>
                  <a:schemeClr val="lt1"/>
                </a:solidFill>
              </a:rPr>
              <a:t>C</a:t>
            </a:r>
            <a:r>
              <a:rPr lang="en-US" sz="1300">
                <a:solidFill>
                  <a:schemeClr val="lt1"/>
                </a:solidFill>
              </a:rPr>
              <a:t>onte, M.S. et al. (2019) 'Global vascular guidelines on the management of chronic limb-threatening ischemia', </a:t>
            </a:r>
            <a:r>
              <a:rPr i="1" lang="en-US">
                <a:solidFill>
                  <a:schemeClr val="lt1"/>
                </a:solidFill>
              </a:rPr>
              <a:t>Journal of Vascular Surgery</a:t>
            </a:r>
            <a:r>
              <a:rPr lang="en-US" sz="1300">
                <a:solidFill>
                  <a:schemeClr val="lt1"/>
                </a:solidFill>
              </a:rPr>
              <a:t>, 69(6S), pp. 3S-125S.e40.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