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73" r:id="rId5"/>
    <p:sldId id="275" r:id="rId6"/>
    <p:sldId id="274" r:id="rId7"/>
    <p:sldId id="260" r:id="rId8"/>
    <p:sldId id="264" r:id="rId9"/>
    <p:sldId id="269" r:id="rId10"/>
    <p:sldId id="270" r:id="rId11"/>
    <p:sldId id="272" r:id="rId12"/>
    <p:sldId id="263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24" autoAdjust="0"/>
  </p:normalViewPr>
  <p:slideViewPr>
    <p:cSldViewPr>
      <p:cViewPr>
        <p:scale>
          <a:sx n="50" d="100"/>
          <a:sy n="50" d="100"/>
        </p:scale>
        <p:origin x="672" y="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515F0-4483-4610-9EFB-1B435DC1CBE8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E323-9F84-43A8-B51D-F23E4367B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48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5E323-9F84-43A8-B51D-F23E4367BB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38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5E323-9F84-43A8-B51D-F23E4367BBC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51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08A9C3-AE70-E79D-A122-9DEB21851FF4}"/>
              </a:ext>
            </a:extLst>
          </p:cNvPr>
          <p:cNvSpPr txBox="1"/>
          <p:nvPr/>
        </p:nvSpPr>
        <p:spPr>
          <a:xfrm>
            <a:off x="2057400" y="2552700"/>
            <a:ext cx="13724240" cy="3698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 of Health-Related Quality of Life Between Patients with Arteriovenous Fistula and Central Venous Catheters</a:t>
            </a:r>
            <a:endParaRPr lang="en-GB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65D43-5A85-054B-1391-6755DE2AB4FB}"/>
              </a:ext>
            </a:extLst>
          </p:cNvPr>
          <p:cNvSpPr txBox="1"/>
          <p:nvPr/>
        </p:nvSpPr>
        <p:spPr>
          <a:xfrm>
            <a:off x="2330924" y="6667500"/>
            <a:ext cx="136261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</a:p>
          <a:p>
            <a:pPr algn="ctr"/>
            <a:r>
              <a:rPr lang="en-GB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Nivetha M </a:t>
            </a:r>
            <a:r>
              <a:rPr lang="en-GB" sz="32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Vishnupiriya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GB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Shathana P</a:t>
            </a:r>
            <a:r>
              <a:rPr lang="en-GB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Jane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Varmiya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GB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Vinojan S</a:t>
            </a:r>
            <a:r>
              <a:rPr lang="en-GB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GB" sz="3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Department of Surgery, Faculty of Medicine, University of Jaffna, Sri Lanka.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A8A322-EDB8-86C6-5524-7608CBBEA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FBC097-9040-9B03-EA48-D9B6AE400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062286"/>
              </p:ext>
            </p:extLst>
          </p:nvPr>
        </p:nvGraphicFramePr>
        <p:xfrm>
          <a:off x="1143000" y="2324100"/>
          <a:ext cx="16154399" cy="801151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793244">
                  <a:extLst>
                    <a:ext uri="{9D8B030D-6E8A-4147-A177-3AD203B41FA5}">
                      <a16:colId xmlns:a16="http://schemas.microsoft.com/office/drawing/2014/main" val="3837655414"/>
                    </a:ext>
                  </a:extLst>
                </a:gridCol>
                <a:gridCol w="4101214">
                  <a:extLst>
                    <a:ext uri="{9D8B030D-6E8A-4147-A177-3AD203B41FA5}">
                      <a16:colId xmlns:a16="http://schemas.microsoft.com/office/drawing/2014/main" val="2239067313"/>
                    </a:ext>
                  </a:extLst>
                </a:gridCol>
                <a:gridCol w="3123299">
                  <a:extLst>
                    <a:ext uri="{9D8B030D-6E8A-4147-A177-3AD203B41FA5}">
                      <a16:colId xmlns:a16="http://schemas.microsoft.com/office/drawing/2014/main" val="517117224"/>
                    </a:ext>
                  </a:extLst>
                </a:gridCol>
                <a:gridCol w="3431269">
                  <a:extLst>
                    <a:ext uri="{9D8B030D-6E8A-4147-A177-3AD203B41FA5}">
                      <a16:colId xmlns:a16="http://schemas.microsoft.com/office/drawing/2014/main" val="1704228970"/>
                    </a:ext>
                  </a:extLst>
                </a:gridCol>
                <a:gridCol w="1705373">
                  <a:extLst>
                    <a:ext uri="{9D8B030D-6E8A-4147-A177-3AD203B41FA5}">
                      <a16:colId xmlns:a16="http://schemas.microsoft.com/office/drawing/2014/main" val="3268249564"/>
                    </a:ext>
                  </a:extLst>
                </a:gridCol>
              </a:tblGrid>
              <a:tr h="729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Domain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AVF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1135599419"/>
                  </a:ext>
                </a:extLst>
              </a:tr>
              <a:tr h="729537"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5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Kidney disease component summary</a:t>
                      </a:r>
                      <a:endParaRPr lang="en-GB" sz="5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Symptom / problem list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67.42 SD 15.54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67.11 SD 15.03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0.819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3559426604"/>
                  </a:ext>
                </a:extLst>
              </a:tr>
              <a:tr h="7295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Effects of kidney diseases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43.91 SD15.45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44.59 SD 17.64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599603672"/>
                  </a:ext>
                </a:extLst>
              </a:tr>
              <a:tr h="7295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Burden of kidney disease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18.24 SD 17.84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21.90 SD 20.82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0.017</a:t>
                      </a:r>
                      <a:endParaRPr lang="en-GB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3255325732"/>
                  </a:ext>
                </a:extLst>
              </a:tr>
              <a:tr h="660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 status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10.99 SD 24.82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11.68 SD 24.35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0.751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1889057520"/>
                  </a:ext>
                </a:extLst>
              </a:tr>
              <a:tr h="6315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 function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64.12 SD 16.61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62.80 SD 17.59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0.266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215727887"/>
                  </a:ext>
                </a:extLst>
              </a:tr>
              <a:tr h="7295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 of social interaction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61.15 SD 18.56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61.93 SD 21.18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0.075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3080585929"/>
                  </a:ext>
                </a:extLst>
              </a:tr>
              <a:tr h="6738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Sleep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51.13 SD 19.68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51.23 SD 23.17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0.031</a:t>
                      </a:r>
                      <a:endParaRPr lang="en-GB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691831240"/>
                  </a:ext>
                </a:extLst>
              </a:tr>
              <a:tr h="6686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support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70.27 SD 27.25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75.07 SD 25.11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0.536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2143637324"/>
                  </a:ext>
                </a:extLst>
              </a:tr>
              <a:tr h="847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Dialysis staff encouragement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93.80 SD 12.78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92.28 SD 12.57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0.409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4005669826"/>
                  </a:ext>
                </a:extLst>
              </a:tr>
              <a:tr h="8471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 satisfaction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76.70 SD 17.94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79.28 SD 13.70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0.042</a:t>
                      </a:r>
                      <a:endParaRPr lang="en-GB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214980717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C26370-810A-48ED-A4C8-F2C01EB443D7}"/>
              </a:ext>
            </a:extLst>
          </p:cNvPr>
          <p:cNvSpPr txBox="1"/>
          <p:nvPr/>
        </p:nvSpPr>
        <p:spPr>
          <a:xfrm>
            <a:off x="762000" y="1409700"/>
            <a:ext cx="666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30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A8A322-EDB8-86C6-5524-7608CBBEA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40D51-66F3-19DF-FA5C-336DFDA1C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72184"/>
            <a:ext cx="15392400" cy="843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3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35678-7C1C-15A0-8480-20086AD39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ADA00-6B0B-1E76-6498-6F368F064F21}"/>
              </a:ext>
            </a:extLst>
          </p:cNvPr>
          <p:cNvSpPr txBox="1"/>
          <p:nvPr/>
        </p:nvSpPr>
        <p:spPr>
          <a:xfrm>
            <a:off x="2057400" y="2324100"/>
            <a:ext cx="697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13C41E-CF11-1B8D-DA37-BABB64A17050}"/>
              </a:ext>
            </a:extLst>
          </p:cNvPr>
          <p:cNvSpPr txBox="1"/>
          <p:nvPr/>
        </p:nvSpPr>
        <p:spPr>
          <a:xfrm>
            <a:off x="2064026" y="3771900"/>
            <a:ext cx="148523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AVF is clinically preferred, differences in health-related quality of life were modest. </a:t>
            </a:r>
          </a:p>
          <a:p>
            <a:pPr algn="just"/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CVC patients reported greater pain and disease burden, whereas AVF patients demonstrated better energy levels, underscoring the importance of multifactorial and patient-centred vascular access planning.</a:t>
            </a:r>
          </a:p>
        </p:txBody>
      </p:sp>
    </p:spTree>
    <p:extLst>
      <p:ext uri="{BB962C8B-B14F-4D97-AF65-F5344CB8AC3E}">
        <p14:creationId xmlns:p14="http://schemas.microsoft.com/office/powerpoint/2010/main" val="98446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043248-A156-7162-ECCA-97E7FEFDC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175B11-1236-7BC2-8281-CDF118A4805A}"/>
              </a:ext>
            </a:extLst>
          </p:cNvPr>
          <p:cNvSpPr txBox="1"/>
          <p:nvPr/>
        </p:nvSpPr>
        <p:spPr>
          <a:xfrm>
            <a:off x="628650" y="2019300"/>
            <a:ext cx="1720215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algn="just"/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Vascular access type influences health-related quality of life in maintenance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hemodialysis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patients, with Arteriovenous Fistula (AVF) preferred but Central Venous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Cathether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(CVC) still commonly used.</a:t>
            </a:r>
          </a:p>
          <a:p>
            <a:pPr algn="just"/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B960F-4823-6C98-C834-8481781487C8}"/>
              </a:ext>
            </a:extLst>
          </p:cNvPr>
          <p:cNvSpPr txBox="1"/>
          <p:nvPr/>
        </p:nvSpPr>
        <p:spPr>
          <a:xfrm>
            <a:off x="609600" y="6819900"/>
            <a:ext cx="1097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  <a:p>
            <a:pPr lvl="0">
              <a:defRPr/>
            </a:pPr>
            <a:r>
              <a:rPr lang="en-GB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HRQOL between AVF and CVC patients</a:t>
            </a:r>
          </a:p>
          <a:p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EFAC50-384F-E6F6-B2C4-0D147F2D89E3}"/>
              </a:ext>
            </a:extLst>
          </p:cNvPr>
          <p:cNvGrpSpPr/>
          <p:nvPr/>
        </p:nvGrpSpPr>
        <p:grpSpPr>
          <a:xfrm>
            <a:off x="11430000" y="5600700"/>
            <a:ext cx="6248400" cy="4343400"/>
            <a:chOff x="11430000" y="5600700"/>
            <a:chExt cx="6248400" cy="4343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996ABC-5AF0-5258-96F3-27EE4C373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7" t="7912" r="3099" b="8104"/>
            <a:stretch>
              <a:fillRect/>
            </a:stretch>
          </p:blipFill>
          <p:spPr>
            <a:xfrm>
              <a:off x="11430000" y="5600700"/>
              <a:ext cx="6248400" cy="43434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F83402-8362-A7C8-27D5-E6B76629B792}"/>
                </a:ext>
              </a:extLst>
            </p:cNvPr>
            <p:cNvSpPr/>
            <p:nvPr/>
          </p:nvSpPr>
          <p:spPr>
            <a:xfrm>
              <a:off x="11811000" y="8267700"/>
              <a:ext cx="762000" cy="60960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4419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32BC5B-DFBC-28E2-299F-3563380B4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579B-7723-689A-FC58-81ECAC5F00D6}"/>
              </a:ext>
            </a:extLst>
          </p:cNvPr>
          <p:cNvSpPr txBox="1">
            <a:spLocks/>
          </p:cNvSpPr>
          <p:nvPr/>
        </p:nvSpPr>
        <p:spPr>
          <a:xfrm>
            <a:off x="609600" y="1943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CE92C79-3FD4-B3A0-DD42-30E19C1A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314700"/>
            <a:ext cx="17068800" cy="549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4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 Design: 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</a:t>
            </a:r>
            <a:r>
              <a:rPr kumimoji="0" lang="en-US" altLang="en-US" sz="4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cross-sectional study.</a:t>
            </a: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Setting: All Government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haemodialysis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centers in Northern Province.</a:t>
            </a: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4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 Period :From 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2025 to 1</a:t>
            </a:r>
            <a:r>
              <a:rPr lang="en-US" alt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March 2026.</a:t>
            </a: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4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Participants: 430 Patients</a:t>
            </a:r>
          </a:p>
        </p:txBody>
      </p:sp>
    </p:spTree>
    <p:extLst>
      <p:ext uri="{BB962C8B-B14F-4D97-AF65-F5344CB8AC3E}">
        <p14:creationId xmlns:p14="http://schemas.microsoft.com/office/powerpoint/2010/main" val="60566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443AB4-29CF-A7BD-2B8C-B549DAFBA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7B764C-8A49-3D6A-F88D-92FD304DE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38300"/>
            <a:ext cx="14630400" cy="86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0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8BAAF5-E6CD-A464-4841-B701764CF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3BB211-5B81-9962-E2AB-D21356006D6F}"/>
              </a:ext>
            </a:extLst>
          </p:cNvPr>
          <p:cNvSpPr txBox="1"/>
          <p:nvPr/>
        </p:nvSpPr>
        <p:spPr>
          <a:xfrm>
            <a:off x="914400" y="2552700"/>
            <a:ext cx="168402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Criteria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undergoing haemodialysis at 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haemodialysis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Northern Province of Sri Lanka.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of haemodialysis greater than 3 months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above 18 years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 and willing to provide informed consent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73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63BECC-65ED-54BC-C9F2-89C8E71FF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5030-F4B8-070C-FDCD-4CD13CB11871}"/>
              </a:ext>
            </a:extLst>
          </p:cNvPr>
          <p:cNvSpPr txBox="1">
            <a:spLocks/>
          </p:cNvSpPr>
          <p:nvPr/>
        </p:nvSpPr>
        <p:spPr>
          <a:xfrm>
            <a:off x="762000" y="1943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A15FDE-0B99-7507-E0F0-602246CC5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67100"/>
            <a:ext cx="17221200" cy="403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Ethical Approval: Ethical Review Committee, THJ.</a:t>
            </a: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Analysis: Statistical analysis- SPSS version 26 (ANOVA test)</a:t>
            </a:r>
          </a:p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Study tool: Validated instrument covering physical, mental, and kidney disease–specific domains.- KDQOL-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SF</a:t>
            </a:r>
            <a:r>
              <a:rPr kumimoji="0" lang="en-GB" sz="4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TM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1.3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9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DD1F7A-8640-D72E-AB38-1BF70A070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E0EF8-DCA0-4352-78FA-DD30E8EB24C0}"/>
              </a:ext>
            </a:extLst>
          </p:cNvPr>
          <p:cNvSpPr txBox="1">
            <a:spLocks/>
          </p:cNvSpPr>
          <p:nvPr/>
        </p:nvSpPr>
        <p:spPr>
          <a:xfrm>
            <a:off x="990600" y="163830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2AFB7-2495-DFE9-B73E-CFC77C980AB3}"/>
              </a:ext>
            </a:extLst>
          </p:cNvPr>
          <p:cNvSpPr txBox="1">
            <a:spLocks/>
          </p:cNvSpPr>
          <p:nvPr/>
        </p:nvSpPr>
        <p:spPr>
          <a:xfrm>
            <a:off x="1905000" y="3238500"/>
            <a:ext cx="12954000" cy="57809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</a:t>
            </a:r>
          </a:p>
          <a:p>
            <a:pPr marL="800100" lvl="2" indent="0">
              <a:buNone/>
            </a:pP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    - 342 (79.5%)</a:t>
            </a:r>
          </a:p>
          <a:p>
            <a:pPr marL="800100" lvl="2" indent="0">
              <a:buNone/>
            </a:pP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- 88 (20.5%)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age - 53.31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- AVF - 323 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(75.1%)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CVC - 107 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(24.9%)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79A8E-75BC-4F84-A8AD-11B693C2A07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r="7200"/>
          <a:stretch/>
        </p:blipFill>
        <p:spPr bwMode="auto">
          <a:xfrm>
            <a:off x="9448800" y="2330555"/>
            <a:ext cx="9046234" cy="7768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65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3CAAF4-8FAD-BDBD-1529-D1401E0EB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46CD93-3C4F-5E79-B7B7-772E5D88A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842139"/>
              </p:ext>
            </p:extLst>
          </p:nvPr>
        </p:nvGraphicFramePr>
        <p:xfrm>
          <a:off x="609601" y="2781300"/>
          <a:ext cx="17297401" cy="551485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733799">
                  <a:extLst>
                    <a:ext uri="{9D8B030D-6E8A-4147-A177-3AD203B41FA5}">
                      <a16:colId xmlns:a16="http://schemas.microsoft.com/office/drawing/2014/main" val="968031845"/>
                    </a:ext>
                  </a:extLst>
                </a:gridCol>
                <a:gridCol w="4389472">
                  <a:extLst>
                    <a:ext uri="{9D8B030D-6E8A-4147-A177-3AD203B41FA5}">
                      <a16:colId xmlns:a16="http://schemas.microsoft.com/office/drawing/2014/main" val="4009790493"/>
                    </a:ext>
                  </a:extLst>
                </a:gridCol>
                <a:gridCol w="3674047">
                  <a:extLst>
                    <a:ext uri="{9D8B030D-6E8A-4147-A177-3AD203B41FA5}">
                      <a16:colId xmlns:a16="http://schemas.microsoft.com/office/drawing/2014/main" val="638278395"/>
                    </a:ext>
                  </a:extLst>
                </a:gridCol>
                <a:gridCol w="3674047">
                  <a:extLst>
                    <a:ext uri="{9D8B030D-6E8A-4147-A177-3AD203B41FA5}">
                      <a16:colId xmlns:a16="http://schemas.microsoft.com/office/drawing/2014/main" val="1292121818"/>
                    </a:ext>
                  </a:extLst>
                </a:gridCol>
                <a:gridCol w="1826036">
                  <a:extLst>
                    <a:ext uri="{9D8B030D-6E8A-4147-A177-3AD203B41FA5}">
                      <a16:colId xmlns:a16="http://schemas.microsoft.com/office/drawing/2014/main" val="3197872204"/>
                    </a:ext>
                  </a:extLst>
                </a:gridCol>
              </a:tblGrid>
              <a:tr h="900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Domain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AVF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3602855512"/>
                  </a:ext>
                </a:extLst>
              </a:tr>
              <a:tr h="1177137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component summary</a:t>
                      </a:r>
                      <a:endParaRPr lang="en-GB" sz="6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health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32.67 SD 19.72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32.75 SD 24.19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0.0004</a:t>
                      </a:r>
                      <a:endParaRPr lang="en-GB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3560673503"/>
                  </a:ext>
                </a:extLst>
              </a:tr>
              <a:tr h="10467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functioning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29.22 SD  19.34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28.69 SD 21.19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1040133564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52.34 SD 26.69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57.35 SD 30.52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</a:t>
                      </a:r>
                      <a:endParaRPr lang="en-GB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2353614328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Role limitation – physical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4.56 SD 16.49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3.50 SD 13.49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0.229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89077867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86C2974-3A86-0970-5313-2108E829A47B}"/>
              </a:ext>
            </a:extLst>
          </p:cNvPr>
          <p:cNvSpPr txBox="1"/>
          <p:nvPr/>
        </p:nvSpPr>
        <p:spPr>
          <a:xfrm>
            <a:off x="1157377" y="1638300"/>
            <a:ext cx="6664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222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751E65-AFF8-4F62-0C4B-3ECEA238B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8BF452-B366-F058-C541-F5E36AECC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12630"/>
              </p:ext>
            </p:extLst>
          </p:nvPr>
        </p:nvGraphicFramePr>
        <p:xfrm>
          <a:off x="1219200" y="2933700"/>
          <a:ext cx="15773400" cy="572336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703782">
                  <a:extLst>
                    <a:ext uri="{9D8B030D-6E8A-4147-A177-3AD203B41FA5}">
                      <a16:colId xmlns:a16="http://schemas.microsoft.com/office/drawing/2014/main" val="3012417497"/>
                    </a:ext>
                  </a:extLst>
                </a:gridCol>
                <a:gridCol w="3703782">
                  <a:extLst>
                    <a:ext uri="{9D8B030D-6E8A-4147-A177-3AD203B41FA5}">
                      <a16:colId xmlns:a16="http://schemas.microsoft.com/office/drawing/2014/main" val="1207307453"/>
                    </a:ext>
                  </a:extLst>
                </a:gridCol>
                <a:gridCol w="3350342">
                  <a:extLst>
                    <a:ext uri="{9D8B030D-6E8A-4147-A177-3AD203B41FA5}">
                      <a16:colId xmlns:a16="http://schemas.microsoft.com/office/drawing/2014/main" val="3424504019"/>
                    </a:ext>
                  </a:extLst>
                </a:gridCol>
                <a:gridCol w="3350342">
                  <a:extLst>
                    <a:ext uri="{9D8B030D-6E8A-4147-A177-3AD203B41FA5}">
                      <a16:colId xmlns:a16="http://schemas.microsoft.com/office/drawing/2014/main" val="1654072485"/>
                    </a:ext>
                  </a:extLst>
                </a:gridCol>
                <a:gridCol w="1665152">
                  <a:extLst>
                    <a:ext uri="{9D8B030D-6E8A-4147-A177-3AD203B41FA5}">
                      <a16:colId xmlns:a16="http://schemas.microsoft.com/office/drawing/2014/main" val="2236030514"/>
                    </a:ext>
                  </a:extLst>
                </a:gridCol>
              </a:tblGrid>
              <a:tr h="1063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Domain</a:t>
                      </a:r>
                      <a:endParaRPr lang="en-GB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GB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AVF</a:t>
                      </a:r>
                      <a:endParaRPr lang="en-GB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endParaRPr lang="en-GB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en-GB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1088520393"/>
                  </a:ext>
                </a:extLst>
              </a:tr>
              <a:tr h="139025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6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Mental component summary</a:t>
                      </a:r>
                      <a:endParaRPr lang="en-GB" sz="6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Emotional wellbeing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53.54 ± 16.78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53.57 ± 20.86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0.0004</a:t>
                      </a:r>
                      <a:endParaRPr lang="en-GB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1493621135"/>
                  </a:ext>
                </a:extLst>
              </a:tr>
              <a:tr h="12804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Role limitation – emotional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43.85 ± 47.49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35.51 ± 46.97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0.161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4047691448"/>
                  </a:ext>
                </a:extLst>
              </a:tr>
              <a:tr h="9947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function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39.28 ± 24.91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39.25 ± 24.06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0.943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2021804941"/>
                  </a:ext>
                </a:extLst>
              </a:tr>
              <a:tr h="9947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fatigue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46.51 ± 18.90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42.80 ± 21.70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0.029</a:t>
                      </a:r>
                      <a:endParaRPr lang="en-GB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95" marR="28095" marT="0" marB="0"/>
                </a:tc>
                <a:extLst>
                  <a:ext uri="{0D108BD9-81ED-4DB2-BD59-A6C34878D82A}">
                    <a16:rowId xmlns:a16="http://schemas.microsoft.com/office/drawing/2014/main" val="8401415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307A9ED-0363-4049-B2C3-CB7C98B0C88F}"/>
              </a:ext>
            </a:extLst>
          </p:cNvPr>
          <p:cNvSpPr txBox="1"/>
          <p:nvPr/>
        </p:nvSpPr>
        <p:spPr>
          <a:xfrm>
            <a:off x="1157377" y="1638300"/>
            <a:ext cx="6664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8866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481</Words>
  <Application>Microsoft Office PowerPoint</Application>
  <PresentationFormat>Custom</PresentationFormat>
  <Paragraphs>129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Simple Minimalist Natural Skincare Presentation</dc:title>
  <dc:creator>User</dc:creator>
  <cp:lastModifiedBy>demos surgery</cp:lastModifiedBy>
  <cp:revision>27</cp:revision>
  <dcterms:created xsi:type="dcterms:W3CDTF">2006-08-16T00:00:00Z</dcterms:created>
  <dcterms:modified xsi:type="dcterms:W3CDTF">2026-05-15T10:50:50Z</dcterms:modified>
  <dc:identifier>DAHGDBV40MY</dc:identifier>
</cp:coreProperties>
</file>